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87" d="100"/>
          <a:sy n="87" d="100"/>
        </p:scale>
        <p:origin x="49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8231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83f6bbba7ab66dfaa3e#tid=68f72e1a7025800008f0875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第三册  RJB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112" y="2350008"/>
            <a:ext cx="2377440" cy="227685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Relationship Id="rId9" Type="http://schemas.openxmlformats.org/officeDocument/2006/relationships/image" Target="../media/image5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Relationship Id="rId9" Type="http://schemas.openxmlformats.org/officeDocument/2006/relationships/image" Target="../media/image66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Relationship Id="rId9" Type="http://schemas.openxmlformats.org/officeDocument/2006/relationships/image" Target="../media/image73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image" Target="../media/image74.png"/><Relationship Id="rId7" Type="http://schemas.openxmlformats.org/officeDocument/2006/relationships/image" Target="../media/image7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3.png"/><Relationship Id="rId4" Type="http://schemas.openxmlformats.org/officeDocument/2006/relationships/image" Target="../media/image10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6.png"/><Relationship Id="rId4" Type="http://schemas.openxmlformats.org/officeDocument/2006/relationships/image" Target="../media/image105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0.png"/><Relationship Id="rId4" Type="http://schemas.openxmlformats.org/officeDocument/2006/relationships/image" Target="../media/image10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5.png"/><Relationship Id="rId4" Type="http://schemas.openxmlformats.org/officeDocument/2006/relationships/image" Target="../media/image114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8.png"/><Relationship Id="rId4" Type="http://schemas.openxmlformats.org/officeDocument/2006/relationships/image" Target="../media/image117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0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4.png"/><Relationship Id="rId4" Type="http://schemas.openxmlformats.org/officeDocument/2006/relationships/image" Target="../media/image123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6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9.png"/><Relationship Id="rId4" Type="http://schemas.openxmlformats.org/officeDocument/2006/relationships/image" Target="../media/image128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1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13" Type="http://schemas.openxmlformats.org/officeDocument/2006/relationships/slide" Target="slide42.xml"/><Relationship Id="rId3" Type="http://schemas.openxmlformats.org/officeDocument/2006/relationships/slide" Target="slide6.xml"/><Relationship Id="rId7" Type="http://schemas.openxmlformats.org/officeDocument/2006/relationships/slide" Target="slide12.xml"/><Relationship Id="rId12" Type="http://schemas.openxmlformats.org/officeDocument/2006/relationships/slide" Target="slide33.xml"/><Relationship Id="rId17" Type="http://schemas.openxmlformats.org/officeDocument/2006/relationships/slide" Target="slide57.xml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6" Type="http://schemas.openxmlformats.org/officeDocument/2006/relationships/slide" Target="slide9.xml"/><Relationship Id="rId11" Type="http://schemas.openxmlformats.org/officeDocument/2006/relationships/slide" Target="slide26.xml"/><Relationship Id="rId5" Type="http://schemas.openxmlformats.org/officeDocument/2006/relationships/slide" Target="slide8.xml"/><Relationship Id="rId15" Type="http://schemas.openxmlformats.org/officeDocument/2006/relationships/image" Target="../media/image7.png"/><Relationship Id="rId10" Type="http://schemas.openxmlformats.org/officeDocument/2006/relationships/slide" Target="slide21.xml"/><Relationship Id="rId4" Type="http://schemas.openxmlformats.org/officeDocument/2006/relationships/slide" Target="slide7.xml"/><Relationship Id="rId9" Type="http://schemas.openxmlformats.org/officeDocument/2006/relationships/slide" Target="slide15.xml"/><Relationship Id="rId14" Type="http://schemas.openxmlformats.org/officeDocument/2006/relationships/slide" Target="slide50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6.png"/><Relationship Id="rId5" Type="http://schemas.openxmlformats.org/officeDocument/2006/relationships/image" Target="../media/image135.png"/><Relationship Id="rId4" Type="http://schemas.openxmlformats.org/officeDocument/2006/relationships/image" Target="../media/image134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0.png"/><Relationship Id="rId4" Type="http://schemas.openxmlformats.org/officeDocument/2006/relationships/image" Target="../media/image139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3.png"/><Relationship Id="rId4" Type="http://schemas.openxmlformats.org/officeDocument/2006/relationships/image" Target="../media/image142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6.png"/><Relationship Id="rId4" Type="http://schemas.openxmlformats.org/officeDocument/2006/relationships/image" Target="../media/image145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9.png"/><Relationship Id="rId4" Type="http://schemas.openxmlformats.org/officeDocument/2006/relationships/image" Target="../media/image148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4.png"/><Relationship Id="rId5" Type="http://schemas.openxmlformats.org/officeDocument/2006/relationships/image" Target="../media/image153.png"/><Relationship Id="rId4" Type="http://schemas.openxmlformats.org/officeDocument/2006/relationships/image" Target="../media/image152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8.png"/><Relationship Id="rId5" Type="http://schemas.openxmlformats.org/officeDocument/2006/relationships/image" Target="../media/image157.png"/><Relationship Id="rId4" Type="http://schemas.openxmlformats.org/officeDocument/2006/relationships/image" Target="../media/image156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png"/><Relationship Id="rId7" Type="http://schemas.openxmlformats.org/officeDocument/2006/relationships/image" Target="../media/image163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2.png"/><Relationship Id="rId5" Type="http://schemas.openxmlformats.org/officeDocument/2006/relationships/image" Target="../media/image161.png"/><Relationship Id="rId4" Type="http://schemas.openxmlformats.org/officeDocument/2006/relationships/image" Target="../media/image16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4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6.png"/><Relationship Id="rId4" Type="http://schemas.openxmlformats.org/officeDocument/2006/relationships/image" Target="../media/image165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7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9.png"/><Relationship Id="rId4" Type="http://schemas.openxmlformats.org/officeDocument/2006/relationships/image" Target="../media/image168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2.png"/><Relationship Id="rId4" Type="http://schemas.openxmlformats.org/officeDocument/2006/relationships/image" Target="../media/image171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3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4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5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6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7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8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0.png"/><Relationship Id="rId4" Type="http://schemas.openxmlformats.org/officeDocument/2006/relationships/image" Target="../media/image179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1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2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6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3.pn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5.png"/><Relationship Id="rId4" Type="http://schemas.openxmlformats.org/officeDocument/2006/relationships/image" Target="../media/image18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6.pn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8.png"/><Relationship Id="rId4" Type="http://schemas.openxmlformats.org/officeDocument/2006/relationships/image" Target="../media/image187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9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1.png"/><Relationship Id="rId4" Type="http://schemas.openxmlformats.org/officeDocument/2006/relationships/image" Target="../media/image190.png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7.png"/><Relationship Id="rId3" Type="http://schemas.openxmlformats.org/officeDocument/2006/relationships/image" Target="../media/image192.png"/><Relationship Id="rId7" Type="http://schemas.openxmlformats.org/officeDocument/2006/relationships/image" Target="../media/image196.pn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5.png"/><Relationship Id="rId5" Type="http://schemas.openxmlformats.org/officeDocument/2006/relationships/image" Target="../media/image194.png"/><Relationship Id="rId4" Type="http://schemas.openxmlformats.org/officeDocument/2006/relationships/image" Target="../media/image193.png"/><Relationship Id="rId9" Type="http://schemas.openxmlformats.org/officeDocument/2006/relationships/image" Target="../media/image198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9.pn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1.png"/><Relationship Id="rId4" Type="http://schemas.openxmlformats.org/officeDocument/2006/relationships/image" Target="../media/image200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2.pn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4.png"/><Relationship Id="rId4" Type="http://schemas.openxmlformats.org/officeDocument/2006/relationships/image" Target="../media/image203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5.pn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7.png"/><Relationship Id="rId4" Type="http://schemas.openxmlformats.org/officeDocument/2006/relationships/image" Target="../media/image206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8.png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9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2.png"/><Relationship Id="rId4" Type="http://schemas.openxmlformats.org/officeDocument/2006/relationships/image" Target="../media/image2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20_1#fc0034b9d?vcp=1&amp;vop=1&amp;pid=f5cf75f1c&amp;color=36,64,97&amp;vtp=1&amp;bt=1&amp;bbb=1"/>
              <p:cNvSpPr/>
              <p:nvPr/>
            </p:nvSpPr>
            <p:spPr>
              <a:xfrm>
                <a:off x="539496" y="1625840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例4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20_1#fc0034b9d?vcp=1&amp;vop=1&amp;pid=f5cf75f1c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25840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BD.21_1#457ed4676?vcp=1&amp;vop=1&amp;pid=fc0034b9d&amp;color=36,64,97&amp;vtp=1&amp;bbb=1"/>
              <p:cNvSpPr/>
              <p:nvPr/>
            </p:nvSpPr>
            <p:spPr>
              <a:xfrm>
                <a:off x="539496" y="2037892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时，讨论函数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的单调性;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BD.21_1#457ed4676?vcp=1&amp;vop=1&amp;pid=fc0034b9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37892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AN.22_1#457ed4676?vcp=1&amp;vop=1&amp;pid=fc0034b9d&amp;color=36,64,97&amp;vtp=1&amp;bbb=1"/>
              <p:cNvSpPr/>
              <p:nvPr/>
            </p:nvSpPr>
            <p:spPr>
              <a:xfrm>
                <a:off x="539496" y="2411209"/>
                <a:ext cx="11109960" cy="29769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（提示:不要忘记参数为0的情况）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上单调递减；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AN.22_1#457ed4676?vcp=1&amp;vop=1&amp;pid=fc0034b9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11209"/>
                <a:ext cx="11109960" cy="2976944"/>
              </a:xfrm>
              <a:prstGeom prst="rect">
                <a:avLst/>
              </a:prstGeom>
              <a:blipFill>
                <a:blip r:embed="rId5"/>
                <a:stretch>
                  <a:fillRect l="-1317" b="-266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23_1#d44af681c?vcp=1&amp;vop=1&amp;pid=fc0034b9d&amp;color=36,64,97&amp;vtp=1&amp;bt=1&amp;bbb=1"/>
              <p:cNvSpPr/>
              <p:nvPr/>
            </p:nvSpPr>
            <p:spPr>
              <a:xfrm>
                <a:off x="539496" y="828000"/>
                <a:ext cx="11109960" cy="54806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7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∈(0,1)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,求证：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23_1#d44af681c?vcp=1&amp;vop=1&amp;pid=fc0034b9d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548069"/>
              </a:xfrm>
              <a:prstGeom prst="rect">
                <a:avLst/>
              </a:prstGeom>
              <a:blipFill>
                <a:blip r:embed="rId3"/>
                <a:stretch>
                  <a:fillRect l="-1317" b="-144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24_1#d44af681c?vcp=1&amp;vop=1&amp;pid=fc0034b9d&amp;color=36,64,97&amp;vtp=1&amp;bbb=1"/>
              <p:cNvSpPr/>
              <p:nvPr/>
            </p:nvSpPr>
            <p:spPr>
              <a:xfrm>
                <a:off x="539496" y="1388769"/>
                <a:ext cx="11109960" cy="47676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欲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证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只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需证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只需证明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（提示：放缩）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只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需证明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∈(0,1)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−1−2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（提示：放缩）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上单调递减，则当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∈(0,1)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,即原不等式成立.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AN.24_1#d44af681c?vcp=1&amp;vop=1&amp;pid=fc0034b9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88769"/>
                <a:ext cx="11109960" cy="4767644"/>
              </a:xfrm>
              <a:prstGeom prst="rect">
                <a:avLst/>
              </a:prstGeom>
              <a:blipFill>
                <a:blip r:embed="rId4"/>
                <a:stretch>
                  <a:fillRect l="-1317" b="-166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d670740db?vcp=1&amp;pid=8ab179167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621792" cy="658368"/>
          </a:xfrm>
          <a:prstGeom prst="rect">
            <a:avLst/>
          </a:prstGeom>
        </p:spPr>
      </p:pic>
      <p:sp>
        <p:nvSpPr>
          <p:cNvPr id="3" name="C_4_BD#d670740db?vcp=1&amp;pid=8ab179167&amp;color=61,88,159&amp;vtp=1&amp;bbb=1"/>
          <p:cNvSpPr/>
          <p:nvPr/>
        </p:nvSpPr>
        <p:spPr>
          <a:xfrm>
            <a:off x="1289304" y="946872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易错记</a:t>
            </a:r>
            <a:endParaRPr lang="en-US" altLang="zh-CN" sz="2400" dirty="0"/>
          </a:p>
        </p:txBody>
      </p:sp>
      <p:sp>
        <p:nvSpPr>
          <p:cNvPr id="4" name="C_5_BD#56c9dfbbe?vcp=1&amp;pid=d670740db&amp;color=101,101,255&amp;vtp=1&amp;bbb=1"/>
          <p:cNvSpPr/>
          <p:nvPr/>
        </p:nvSpPr>
        <p:spPr>
          <a:xfrm>
            <a:off x="539496" y="1469096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易错点1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求函数的单调区间时忽略定义域致误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BD.25_1#800e8f6ce?vcp=1&amp;vop=1&amp;pid=56c9dfbbe&amp;color=36,64,97&amp;vtp=1&amp;bbb=1"/>
              <p:cNvSpPr/>
              <p:nvPr/>
            </p:nvSpPr>
            <p:spPr>
              <a:xfrm>
                <a:off x="539496" y="197189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[江西南昌2025高二期中]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的单调区间.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6_BD.25_1#800e8f6ce?vcp=1&amp;vop=1&amp;pid=56c9dfbb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71892"/>
                <a:ext cx="11109960" cy="360680"/>
              </a:xfrm>
              <a:prstGeom prst="rect">
                <a:avLst/>
              </a:prstGeom>
              <a:blipFill>
                <a:blip r:embed="rId4"/>
                <a:stretch>
                  <a:fillRect l="-1317" t="-3333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6_EX.26_1#800e8f6ce?vcp=1&amp;vop=1&amp;pid=56c9dfbbe&amp;color=36,64,97&amp;vtp=1&amp;bbb=1&amp;hb=1"/>
              <p:cNvSpPr/>
              <p:nvPr/>
            </p:nvSpPr>
            <p:spPr>
              <a:xfrm>
                <a:off x="539496" y="2335871"/>
                <a:ext cx="11109960" cy="17989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【错解】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1−4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(1−4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(1−4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.所以函数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的单调递增区间为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,单调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递减区间为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1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b="1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错因分析】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忽略定义域优先这一原则.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6" name="QO_6_EX.26_1#800e8f6ce?vcp=1&amp;vop=1&amp;pid=56c9dfbbe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35871"/>
                <a:ext cx="11109960" cy="1798955"/>
              </a:xfrm>
              <a:prstGeom prst="rect">
                <a:avLst/>
              </a:prstGeom>
              <a:blipFill>
                <a:blip r:embed="rId5"/>
                <a:stretch>
                  <a:fillRect l="-1317" r="-384" b="-813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6_AN.27_1#800e8f6ce?vcp=1&amp;vop=1&amp;pid=56c9dfbbe&amp;color=36,64,97&amp;vtp=1&amp;bbb=1&amp;hb=1"/>
              <p:cNvSpPr/>
              <p:nvPr/>
            </p:nvSpPr>
            <p:spPr>
              <a:xfrm>
                <a:off x="539496" y="4144414"/>
                <a:ext cx="11109960" cy="14430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【正解】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1−4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1−4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，又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1−4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所以函数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的单调递增区间为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,单调递减区间为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7" name="QO_6_AN.27_1#800e8f6ce?vcp=1&amp;vop=1&amp;pid=56c9dfbbe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144414"/>
                <a:ext cx="11109960" cy="1443038"/>
              </a:xfrm>
              <a:prstGeom prst="rect">
                <a:avLst/>
              </a:prstGeom>
              <a:blipFill>
                <a:blip r:embed="rId6"/>
                <a:stretch>
                  <a:fillRect l="-1317" r="-329" b="-54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28_1#78f0d288b?vaa=1&amp;vcp=1&amp;vop=1&amp;pid=56c9dfbbe&amp;color=36,64,97&amp;vtp=1&amp;bt=1&amp;bbb=1"/>
              <p:cNvSpPr/>
              <p:nvPr/>
            </p:nvSpPr>
            <p:spPr>
              <a:xfrm>
                <a:off x="539496" y="2662351"/>
                <a:ext cx="11109960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1-1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的单调递增区间为(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6_BD.28_1#78f0d288b?vaa=1&amp;vcp=1&amp;vop=1&amp;pid=56c9dfbbe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62351"/>
                <a:ext cx="11109960" cy="525463"/>
              </a:xfrm>
              <a:prstGeom prst="rect">
                <a:avLst/>
              </a:prstGeom>
              <a:blipFill>
                <a:blip r:embed="rId3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30_1#78f0d288b.bracket?vaa=1&amp;vcp=1&amp;vop=1&amp;pid=56c9dfbbe&amp;color=36,64,97&amp;vpa=5&amp;vtp=1"/>
          <p:cNvSpPr/>
          <p:nvPr/>
        </p:nvSpPr>
        <p:spPr>
          <a:xfrm>
            <a:off x="5257038" y="2855074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28_2#78f0d288b.choices?vaa=1&amp;vcp=1&amp;vop=1&amp;pid=56c9dfbbe&amp;color=36,64,97&amp;vtp=1&amp;bbb=1"/>
              <p:cNvSpPr/>
              <p:nvPr/>
            </p:nvSpPr>
            <p:spPr>
              <a:xfrm>
                <a:off x="539496" y="3198228"/>
                <a:ext cx="11109960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12390" algn="l"/>
                    <a:tab pos="5034280" algn="l"/>
                    <a:tab pos="771017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(−1,1)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[1,+∞)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(−1,0)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28_2#78f0d288b.choices?vaa=1&amp;vcp=1&amp;vop=1&amp;pid=56c9dfbb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98228"/>
                <a:ext cx="11109960" cy="356235"/>
              </a:xfrm>
              <a:prstGeom prst="rect">
                <a:avLst/>
              </a:prstGeom>
              <a:blipFill>
                <a:blip r:embed="rId4"/>
                <a:stretch>
                  <a:fillRect l="-1317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29_1#78f0d288b?vaa=1&amp;vcp=1&amp;vop=1&amp;pid=56c9dfbbe&amp;color=36,64,97&amp;vtp=1&amp;bbb=1&amp;hb=1"/>
              <p:cNvSpPr/>
              <p:nvPr/>
            </p:nvSpPr>
            <p:spPr>
              <a:xfrm>
                <a:off x="539496" y="3562718"/>
                <a:ext cx="11109960" cy="8367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由题可得函数的定义域为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，所以函数的单调递增区间为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，故选C.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29_1#78f0d288b?vaa=1&amp;vcp=1&amp;vop=1&amp;pid=56c9dfbbe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62718"/>
                <a:ext cx="11109960" cy="836740"/>
              </a:xfrm>
              <a:prstGeom prst="rect">
                <a:avLst/>
              </a:prstGeom>
              <a:blipFill>
                <a:blip r:embed="rId5"/>
                <a:stretch>
                  <a:fillRect l="-1317" b="-1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7579e0d01?vcp=1&amp;pid=d670740db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易错点2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对函数单调递增（减）的充要条件理解不透彻致误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BD.32_1#54382a472?vcp=1&amp;vop=1&amp;pid=7579e0d01&amp;color=36,64,97&amp;vtp=1&amp;bbb=1"/>
              <p:cNvSpPr/>
              <p:nvPr/>
            </p:nvSpPr>
            <p:spPr>
              <a:xfrm>
                <a:off x="539496" y="1272881"/>
                <a:ext cx="11109960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−(4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+(15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−7)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在实数集</a:t>
                </a:r>
                <a14:m>
                  <m:oMath xmlns:m="http://schemas.openxmlformats.org/officeDocument/2006/math">
                    <m:r>
                      <a:rPr lang="en-US" altLang="zh-CN" sz="1800" b="1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上是增函数，求实数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BD.32_1#54382a472?vcp=1&amp;vop=1&amp;pid=7579e0d01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72881"/>
                <a:ext cx="11109960" cy="525844"/>
              </a:xfrm>
              <a:prstGeom prst="rect">
                <a:avLst/>
              </a:prstGeom>
              <a:blipFill>
                <a:blip r:embed="rId3"/>
                <a:stretch>
                  <a:fillRect l="-1317" r="-43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EX.33_1#54382a472?vcp=1&amp;vop=1&amp;pid=7579e0d01&amp;color=36,64,97&amp;vtp=1&amp;bbb=1&amp;hb=1"/>
              <p:cNvSpPr/>
              <p:nvPr/>
            </p:nvSpPr>
            <p:spPr>
              <a:xfrm>
                <a:off x="539496" y="1810282"/>
                <a:ext cx="11109960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【错解】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−2(4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+15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−7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.由题意知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1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上恒大于0,所以对应方程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的判别式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+8)&lt;0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2&lt;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&lt;4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.所以实数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(2,4)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1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b="1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错因分析】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认为“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”是“函数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单调递增”的充要条件而致误.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6_EX.33_1#54382a472?vcp=1&amp;vop=1&amp;pid=7579e0d01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10282"/>
                <a:ext cx="11109960" cy="1189355"/>
              </a:xfrm>
              <a:prstGeom prst="rect">
                <a:avLst/>
              </a:prstGeom>
              <a:blipFill>
                <a:blip r:embed="rId4"/>
                <a:stretch>
                  <a:fillRect l="-1317" r="-714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AN.34_1#54382a472?vcp=1&amp;vop=1&amp;pid=7579e0d01&amp;color=36,64,97&amp;vtp=1&amp;bbb=1&amp;hb=1"/>
              <p:cNvSpPr/>
              <p:nvPr/>
            </p:nvSpPr>
            <p:spPr>
              <a:xfrm>
                <a:off x="539496" y="3004082"/>
                <a:ext cx="11109960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【正解】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−2(4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+15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−7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.由题意知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1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上恒大于或等于0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,所以对应方程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的判别式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+8)≤0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2≤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≤4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.经检验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均符合题意,所以实数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范围是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[2,4]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O_6_AN.34_1#54382a472?vcp=1&amp;vop=1&amp;pid=7579e0d01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04082"/>
                <a:ext cx="11109960" cy="1192340"/>
              </a:xfrm>
              <a:prstGeom prst="rect">
                <a:avLst/>
              </a:prstGeom>
              <a:blipFill>
                <a:blip r:embed="rId5"/>
                <a:stretch>
                  <a:fillRect l="-1317" r="-1262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45b1bb5df?vcp=1&amp;pid=8ab179167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512064" cy="548640"/>
          </a:xfrm>
          <a:prstGeom prst="rect">
            <a:avLst/>
          </a:prstGeom>
        </p:spPr>
      </p:pic>
      <p:sp>
        <p:nvSpPr>
          <p:cNvPr id="3" name="C_4_BD#45b1bb5df?vcp=1&amp;pid=8ab179167&amp;color=61,88,159&amp;vtp=1&amp;bbb=1"/>
          <p:cNvSpPr/>
          <p:nvPr/>
        </p:nvSpPr>
        <p:spPr>
          <a:xfrm>
            <a:off x="1225296" y="846288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题型诀</a:t>
            </a:r>
            <a:endParaRPr lang="en-US" altLang="zh-CN" sz="2400" dirty="0"/>
          </a:p>
        </p:txBody>
      </p:sp>
      <p:sp>
        <p:nvSpPr>
          <p:cNvPr id="4" name="C_5_BD#2858da3d2?vcp=1&amp;pid=45b1bb5df&amp;color=0,55,96&amp;vtp=1&amp;bbb=1"/>
          <p:cNvSpPr/>
          <p:nvPr/>
        </p:nvSpPr>
        <p:spPr>
          <a:xfrm>
            <a:off x="539496" y="1367496"/>
            <a:ext cx="11109960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基础应用</a:t>
            </a:r>
            <a:endParaRPr lang="en-US" altLang="zh-CN" sz="2400" dirty="0"/>
          </a:p>
        </p:txBody>
      </p:sp>
      <p:sp>
        <p:nvSpPr>
          <p:cNvPr id="5" name="C_6_BD#7e66d500f?vcp=1&amp;pid=2858da3d2&amp;color=101,101,255&amp;vtp=1&amp;bbb=1"/>
          <p:cNvSpPr/>
          <p:nvPr/>
        </p:nvSpPr>
        <p:spPr>
          <a:xfrm>
            <a:off x="539496" y="1897544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求函数的单调区间</a:t>
            </a:r>
            <a:endParaRPr lang="en-US" altLang="zh-CN" sz="2200" dirty="0"/>
          </a:p>
        </p:txBody>
      </p:sp>
      <p:sp>
        <p:nvSpPr>
          <p:cNvPr id="6" name="QO_7_BD.35_1#01b1f58f1?vcp=1&amp;vop=1&amp;pid=7e66d500f&amp;color=36,64,97&amp;vtp=1&amp;bbb=1"/>
          <p:cNvSpPr/>
          <p:nvPr/>
        </p:nvSpPr>
        <p:spPr>
          <a:xfrm>
            <a:off x="539496" y="2392262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求下列函数的单调区间：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8_BD.36_1#c188a736d?vcp=1&amp;vop=1&amp;pid=01b1f58f1&amp;color=36,64,97&amp;vtp=1&amp;bbb=1"/>
              <p:cNvSpPr/>
              <p:nvPr/>
            </p:nvSpPr>
            <p:spPr>
              <a:xfrm>
                <a:off x="539496" y="2798214"/>
                <a:ext cx="11109960" cy="3632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O_8_BD.36_1#c188a736d?vcp=1&amp;vop=1&amp;pid=01b1f58f1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98214"/>
                <a:ext cx="11109960" cy="363284"/>
              </a:xfrm>
              <a:prstGeom prst="rect">
                <a:avLst/>
              </a:prstGeom>
              <a:blipFill>
                <a:blip r:embed="rId4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QO_8_AN.37_1#c188a736d?vcp=1&amp;vop=1&amp;pid=01b1f58f1&amp;color=36,64,97&amp;vtp=1&amp;bbb=1"/>
              <p:cNvSpPr/>
              <p:nvPr/>
            </p:nvSpPr>
            <p:spPr>
              <a:xfrm>
                <a:off x="539496" y="3171531"/>
                <a:ext cx="11109960" cy="167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【解】由题可知，函数的定义域为</a:t>
                </a:r>
                <a14:m>
                  <m:oMath xmlns:m="http://schemas.openxmlformats.org/officeDocument/2006/math">
                    <m:r>
                      <a:rPr lang="en-US" altLang="zh-CN" sz="1800" b="1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的单调递增区间是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,单调递减区间是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8" name="QO_8_AN.37_1#c188a736d?vcp=1&amp;vop=1&amp;pid=01b1f58f1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71531"/>
                <a:ext cx="11109960" cy="1676400"/>
              </a:xfrm>
              <a:prstGeom prst="rect">
                <a:avLst/>
              </a:prstGeom>
              <a:blipFill>
                <a:blip r:embed="rId5"/>
                <a:stretch>
                  <a:fillRect l="-1317" b="-5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8_BD.38_1#feaabee07?vcp=1&amp;vop=1&amp;pid=01b1f58f1&amp;color=36,64,97&amp;vtp=1&amp;bt=1&amp;bbb=1"/>
              <p:cNvSpPr/>
              <p:nvPr/>
            </p:nvSpPr>
            <p:spPr>
              <a:xfrm>
                <a:off x="539496" y="1883110"/>
                <a:ext cx="11109960" cy="3632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8_BD.38_1#feaabee07?vcp=1&amp;vop=1&amp;pid=01b1f58f1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83110"/>
                <a:ext cx="11109960" cy="363284"/>
              </a:xfrm>
              <a:prstGeom prst="rect">
                <a:avLst/>
              </a:prstGeom>
              <a:blipFill>
                <a:blip r:embed="rId3"/>
                <a:stretch>
                  <a:fillRect l="-1317" b="-3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AN.39_1#feaabee07?vcp=1&amp;vop=1&amp;pid=01b1f58f1&amp;color=36,64,97&amp;vtp=1&amp;bbb=1"/>
              <p:cNvSpPr/>
              <p:nvPr/>
            </p:nvSpPr>
            <p:spPr>
              <a:xfrm>
                <a:off x="539496" y="2256744"/>
                <a:ext cx="11109960" cy="288442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【解】由题可知，函数的定义域为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（提示：注意定义域优先的原则）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)=6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2(3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2(3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2(3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∴0&lt;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的单调递增区间为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，单调递减区间为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8_AN.39_1#feaabee07?vcp=1&amp;vop=1&amp;pid=01b1f58f1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56744"/>
                <a:ext cx="11109960" cy="2884424"/>
              </a:xfrm>
              <a:prstGeom prst="rect">
                <a:avLst/>
              </a:prstGeom>
              <a:blipFill>
                <a:blip r:embed="rId4"/>
                <a:stretch>
                  <a:fillRect l="-1317" b="-296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EX.40_1#01b1f58f1?vcp=1&amp;vop=1&amp;pid=7e66d500f&amp;color=36,64,97&amp;mp=1&amp;vtp=1&amp;bt=1&amp;bbb=1"/>
              <p:cNvSpPr/>
              <p:nvPr/>
            </p:nvSpPr>
            <p:spPr>
              <a:xfrm>
                <a:off x="539496" y="2759410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【思路分析】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在定义域内解不等式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，确定单调区间.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EX.40_1#01b1f58f1?vcp=1&amp;vop=1&amp;pid=7e66d500f&amp;color=36,64,97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59410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EX.41_1#01b1f58f1?vcp=1&amp;vop=1&amp;pid=7e66d500f&amp;color=36,64,97&amp;vtp=1&amp;bbb=1&amp;hb=1"/>
              <p:cNvSpPr/>
              <p:nvPr/>
            </p:nvSpPr>
            <p:spPr>
              <a:xfrm>
                <a:off x="539496" y="3120344"/>
                <a:ext cx="11109960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利用导数求单调区间，实质上是在定义域内求不等式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的解集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.若在某个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区间内恒有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在该区间内是常数函数；若在某个区间内只有有限个点使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，其余点恒有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)&gt;0(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)&lt;0)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在该区间上单调递增（减）.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7_EX.41_1#01b1f58f1?vcp=1&amp;vop=1&amp;pid=7e66d500f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20344"/>
                <a:ext cx="11109960" cy="1192340"/>
              </a:xfrm>
              <a:prstGeom prst="rect">
                <a:avLst/>
              </a:prstGeom>
              <a:blipFill>
                <a:blip r:embed="rId4"/>
                <a:stretch>
                  <a:fillRect l="-1317" r="-1372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BD.42_1#9021d94be?vaa=1&amp;vcp=1&amp;vop=1&amp;pid=7e66d500f&amp;color=36,64,97&amp;vtp=1&amp;bt=1&amp;bbb=1"/>
              <p:cNvSpPr/>
              <p:nvPr/>
            </p:nvSpPr>
            <p:spPr>
              <a:xfrm>
                <a:off x="539496" y="2606027"/>
                <a:ext cx="11109960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1-1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的单调递增区间是(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7_BD.42_1#9021d94be?vaa=1&amp;vcp=1&amp;vop=1&amp;pid=7e66d500f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06027"/>
                <a:ext cx="11109960" cy="525844"/>
              </a:xfrm>
              <a:prstGeom prst="rect">
                <a:avLst/>
              </a:prstGeom>
              <a:blipFill>
                <a:blip r:embed="rId3"/>
                <a:stretch>
                  <a:fillRect l="-1317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44_1#9021d94be.bracket?vaa=1&amp;vcp=1&amp;vop=1&amp;pid=7e66d500f&amp;color=36,64,97&amp;vpa=6&amp;vtp=1"/>
          <p:cNvSpPr/>
          <p:nvPr/>
        </p:nvSpPr>
        <p:spPr>
          <a:xfrm>
            <a:off x="5183315" y="2797225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7_BD.42_2#9021d94be.choices?vaa=1&amp;vcp=1&amp;vop=1&amp;pid=7e66d500f&amp;color=36,64,97&amp;vtp=1&amp;bbb=1"/>
              <p:cNvSpPr/>
              <p:nvPr/>
            </p:nvSpPr>
            <p:spPr>
              <a:xfrm>
                <a:off x="539496" y="3140379"/>
                <a:ext cx="11109960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3110865" algn="l"/>
                    <a:tab pos="6399530" algn="l"/>
                    <a:tab pos="83800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(−∞,−1)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(−∞,−1)∪(0,+∞)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(−1,0)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7_BD.42_2#9021d94be.choices?vaa=1&amp;vcp=1&amp;vop=1&amp;pid=7e66d500f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40379"/>
                <a:ext cx="11109960" cy="355600"/>
              </a:xfrm>
              <a:prstGeom prst="rect">
                <a:avLst/>
              </a:prstGeom>
              <a:blipFill>
                <a:blip r:embed="rId4"/>
                <a:stretch>
                  <a:fillRect l="-1317" b="-4310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7_AS.43_1#9021d94be?vaa=1&amp;vcp=1&amp;vop=1&amp;pid=7e66d500f&amp;color=36,64,97&amp;vtp=1&amp;bbb=1&amp;hb=1"/>
              <p:cNvSpPr/>
              <p:nvPr/>
            </p:nvSpPr>
            <p:spPr>
              <a:xfrm>
                <a:off x="539496" y="3504869"/>
                <a:ext cx="11109960" cy="938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,可得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调递增区间是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(−∞,−1)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.故选A.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7_AS.43_1#9021d94be?vaa=1&amp;vcp=1&amp;vop=1&amp;pid=7e66d500f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04869"/>
                <a:ext cx="11109960" cy="938340"/>
              </a:xfrm>
              <a:prstGeom prst="rect">
                <a:avLst/>
              </a:prstGeom>
              <a:blipFill>
                <a:blip r:embed="rId5"/>
                <a:stretch>
                  <a:fillRect l="-1317" r="-1153" b="-142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BD.46_1#2d0040d6b?vaa=1&amp;vcp=1&amp;vop=1&amp;pid=7e66d500f&amp;color=36,64,97&amp;vtp=1&amp;bt=1&amp;bbb=1"/>
              <p:cNvSpPr/>
              <p:nvPr/>
            </p:nvSpPr>
            <p:spPr>
              <a:xfrm>
                <a:off x="539496" y="2489663"/>
                <a:ext cx="11109960" cy="50171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1-2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（多选）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对于函数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下列说法错误的是(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7_BD.46_1#2d0040d6b?vaa=1&amp;vcp=1&amp;vop=1&amp;pid=7e66d500f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89663"/>
                <a:ext cx="11109960" cy="501714"/>
              </a:xfrm>
              <a:prstGeom prst="rect">
                <a:avLst/>
              </a:prstGeom>
              <a:blipFill>
                <a:blip r:embed="rId3"/>
                <a:stretch>
                  <a:fillRect l="-1317" b="-156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48_1#2d0040d6b.bracket?vaa=1&amp;vcp=1&amp;vop=1&amp;pid=7e66d500f&amp;color=36,64,97&amp;vpa=7&amp;vtp=1&amp;bbb=1"/>
          <p:cNvSpPr/>
          <p:nvPr/>
        </p:nvSpPr>
        <p:spPr>
          <a:xfrm>
            <a:off x="6117527" y="2657049"/>
            <a:ext cx="523875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7_BD.46_2#2d0040d6b.choices?vaa=1&amp;vcp=1&amp;vop=1&amp;pid=7e66d500f&amp;color=36,64,97&amp;vtp=1&amp;bbb=1"/>
              <p:cNvSpPr/>
              <p:nvPr/>
            </p:nvSpPr>
            <p:spPr>
              <a:xfrm>
                <a:off x="539496" y="3000202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66293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  <a:p>
                <a:pPr latinLnBrk="1">
                  <a:lnSpc>
                    <a:spcPts val="3100"/>
                  </a:lnSpc>
                  <a:tabLst>
                    <a:tab pos="5662930" algn="l"/>
                  </a:tabLst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4" name="QC_7_BD.46_2#2d0040d6b.choices?vaa=1&amp;vcp=1&amp;vop=1&amp;pid=7e66d500f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00202"/>
                <a:ext cx="11109960" cy="770255"/>
              </a:xfrm>
              <a:prstGeom prst="rect">
                <a:avLst/>
              </a:prstGeom>
              <a:blipFill>
                <a:blip r:embed="rId4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7_AS.47_1#2d0040d6b?vaa=1&amp;vcp=1&amp;vop=1&amp;pid=7e66d500f&amp;color=36,64,97&amp;vtp=1&amp;bbb=1&amp;hb=1"/>
              <p:cNvSpPr/>
              <p:nvPr/>
            </p:nvSpPr>
            <p:spPr>
              <a:xfrm>
                <a:off x="539496" y="3781887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∈(0,1)∪(1,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递减区间是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,所以函数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的单调递增区间是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BC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7_AS.47_1#2d0040d6b?vaa=1&amp;vcp=1&amp;vop=1&amp;pid=7e66d500f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781887"/>
                <a:ext cx="11109960" cy="773240"/>
              </a:xfrm>
              <a:prstGeom prst="rect">
                <a:avLst/>
              </a:prstGeom>
              <a:blipFill>
                <a:blip r:embed="rId5"/>
                <a:stretch>
                  <a:fillRect l="-1317" r="-768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e233293e8.fixed?vcp=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14016" cy="1344168"/>
          </a:xfrm>
          <a:prstGeom prst="rect">
            <a:avLst/>
          </a:prstGeom>
        </p:spPr>
      </p:pic>
      <p:sp>
        <p:nvSpPr>
          <p:cNvPr id="3" name="C_1_BD#e233293e8.fixed?vcp=1&amp;color=61,88,159&amp;vtp=1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第六章</a:t>
            </a:r>
            <a:endParaRPr lang="en-US" altLang="zh-CN" sz="5400" dirty="0"/>
          </a:p>
        </p:txBody>
      </p:sp>
      <p:sp>
        <p:nvSpPr>
          <p:cNvPr id="4" name="C_1_BD#e233293e8.fixed?vcp=1&amp;color=61,88,159&amp;vtp=1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导数及其应用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50_1#a18f1801c?vcp=1&amp;vop=1&amp;pid=7e66d500f&amp;color=36,64,97&amp;vtp=1&amp;bt=1&amp;bbb=1"/>
              <p:cNvSpPr/>
              <p:nvPr/>
            </p:nvSpPr>
            <p:spPr>
              <a:xfrm>
                <a:off x="539496" y="2212993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1-3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上的单调区间.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50_1#a18f1801c?vcp=1&amp;vop=1&amp;pid=7e66d500f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12993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51_1#a18f1801c?vcp=1&amp;vop=1&amp;pid=7e66d500f&amp;color=36,64,97&amp;vtp=1&amp;bbb=1"/>
              <p:cNvSpPr/>
              <p:nvPr/>
            </p:nvSpPr>
            <p:spPr>
              <a:xfrm>
                <a:off x="539496" y="2573927"/>
                <a:ext cx="11109960" cy="22020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【解】由题可得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的单调递增区间为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，单调递减区间为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AN.51_1#a18f1801c?vcp=1&amp;vop=1&amp;pid=7e66d500f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73927"/>
                <a:ext cx="11109960" cy="2202053"/>
              </a:xfrm>
              <a:prstGeom prst="rect">
                <a:avLst/>
              </a:prstGeom>
              <a:blipFill>
                <a:blip r:embed="rId4"/>
                <a:stretch>
                  <a:fillRect l="-1317" b="-38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db02e75e0?vcp=1&amp;pid=2858da3d2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函数与导函数的图象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7_BD.52_1#dcea7abb4?vaa=1&amp;vcp=1&amp;vop=1&amp;pid=db02e75e0&amp;color=36,64,97&amp;vtp=1&amp;bbb=1"/>
              <p:cNvSpPr/>
              <p:nvPr/>
            </p:nvSpPr>
            <p:spPr>
              <a:xfrm>
                <a:off x="539496" y="132419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的导函数，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的图象如图所示，则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的图象只可能是(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C_7_BD.52_1#dcea7abb4?vaa=1&amp;vcp=1&amp;vop=1&amp;pid=db02e75e0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24192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QC_7_BD.52_2#dcea7abb4?htil=1&amp;vaa=1&amp;vcp=1&amp;vop=1&amp;pid=db02e75e0&amp;color=36,64,97&amp;tib=255,255,255&amp;vtp=1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20515" y="1815171"/>
            <a:ext cx="1316736" cy="1124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7_BD.52_3#dcea7abb4.choices?htil=1&amp;vaa=1&amp;vcp=1&amp;vop=1&amp;pid=db02e75e0&amp;color=36,64,97&amp;vtp=1&amp;bbb=1&amp;hs=1"/>
          <p:cNvSpPr/>
          <p:nvPr/>
        </p:nvSpPr>
        <p:spPr>
          <a:xfrm>
            <a:off x="539496" y="1815171"/>
            <a:ext cx="9656064" cy="134245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12000"/>
              </a:lnSpc>
              <a:tabLst>
                <a:tab pos="2379091" algn="l"/>
                <a:tab pos="4847082" algn="l"/>
                <a:tab pos="7429373" algn="l"/>
              </a:tabLst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6700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</a:t>
            </a:r>
            <a:r>
              <a:rPr lang="en-US" altLang="zh-CN" sz="6700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</a:t>
            </a:r>
            <a:r>
              <a:rPr lang="en-US" altLang="zh-CN" sz="6700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  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D.</a:t>
            </a:r>
            <a:r>
              <a:rPr lang="en-US" altLang="zh-CN" sz="6700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7" name="QC_7_BD.52_3#dcea7abb4.choice_image?htil=1&amp;vaa=1&amp;vcp=1&amp;vop=1&amp;pid=db02e75e0&amp;color=36,64,97&amp;tib=255,255,255&amp;iip=1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2352" y="1819172"/>
            <a:ext cx="1216152" cy="1344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C_7_BD.52_3#dcea7abb4.choice_image?htil=1&amp;vaa=1&amp;vcp=1&amp;vop=1&amp;pid=db02e75e0&amp;color=36,64,97&amp;tib=255,255,255&amp;iip=2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46711" y="1828316"/>
            <a:ext cx="1335024" cy="133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C_7_BD.52_3#dcea7abb4.choice_image?htil=1&amp;vaa=1&amp;vcp=1&amp;vop=1&amp;pid=db02e75e0&amp;color=36,64,97&amp;tib=255,255,255&amp;iip=3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02891" y="1828316"/>
            <a:ext cx="1472184" cy="133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0" name="QC_7_BD.52_3#dcea7abb4.choice_image?htil=1&amp;vaa=1&amp;vcp=1&amp;vop=1&amp;pid=db02e75e0&amp;color=36,64,97&amp;tib=255,255,255&amp;iip=4&amp;vtp=1" descr="preencoded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17567" y="1828316"/>
            <a:ext cx="1261872" cy="133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1" name="QC_7_EX.53_1#dcea7abb4?vaa=1&amp;vcp=1&amp;vop=1&amp;pid=db02e75e0&amp;color=36,64,97&amp;vtp=1&amp;bbb=1&amp;hs=1"/>
          <p:cNvSpPr/>
          <p:nvPr/>
        </p:nvSpPr>
        <p:spPr>
          <a:xfrm>
            <a:off x="539496" y="3221125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【思路分析】</a:t>
            </a:r>
            <a:endParaRPr lang="en-US" altLang="zh-CN" sz="1800" dirty="0"/>
          </a:p>
        </p:txBody>
      </p:sp>
      <p:pic>
        <p:nvPicPr>
          <p:cNvPr id="12" name="QC_7_EX.53_2#dcea7abb4?vaa=1&amp;vcp=1&amp;vop=1&amp;pid=db02e75e0&amp;color=36,64,97&amp;tib=255,255,255&amp;vtp=1" descr="preencoded.png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30752" y="3712615"/>
            <a:ext cx="4727448" cy="2020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AS.55_1#dcea7abb4?vaa=1&amp;vcp=1&amp;vop=1&amp;pid=db02e75e0&amp;color=36,64,97&amp;vtp=1&amp;bt=1&amp;bbb=1&amp;hb=1"/>
              <p:cNvSpPr/>
              <p:nvPr/>
            </p:nvSpPr>
            <p:spPr>
              <a:xfrm>
                <a:off x="539496" y="1659273"/>
                <a:ext cx="11109960" cy="18351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由导函数图象可知，在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，且只在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.又在区间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越来越大，则函数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上的增长趋势越来越快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提示:导函数值越大，切线的斜率越大）；在区间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越来越小，则函数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的图象在区间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zh-CN" altLang="en-US" sz="1800" b="0" i="0">
                    <a:solidFill>
                      <a:srgbClr val="003760"/>
                    </a:solidFill>
                    <a:latin typeface="Cambria Math" pitchFamily="34" charset="0"/>
                    <a:ea typeface="Cambria Math" pitchFamily="34" charset="-122"/>
                    <a:cs typeface="Cambria Math" pitchFamily="34" charset="-120"/>
                  </a:rPr>
                  <a:t> </a:t>
                </a:r>
                <a:endParaRPr lang="zh-CN" altLang="en-US" b="0" i="0">
                  <a:solidFill>
                    <a:srgbClr val="003760"/>
                  </a:solidFill>
                  <a:latin typeface="Cambria Math" pitchFamily="34" charset="0"/>
                  <a:ea typeface="Cambria Math" pitchFamily="34" charset="-122"/>
                  <a:cs typeface="Cambria Math" pitchFamily="34" charset="-120"/>
                </a:endParaRP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上的增长趋势越来越慢.故选D.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7_AS.55_1#dcea7abb4?vaa=1&amp;vcp=1&amp;vop=1&amp;pid=db02e75e0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59273"/>
                <a:ext cx="11109960" cy="1835150"/>
              </a:xfrm>
              <a:prstGeom prst="rect">
                <a:avLst/>
              </a:prstGeom>
              <a:blipFill>
                <a:blip r:embed="rId3"/>
                <a:stretch>
                  <a:fillRect l="-1317" b="-465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57_1#dcea7abb4?vaa=1&amp;vcp=1&amp;vop=1&amp;pid=db02e75e0&amp;color=36,64,97&amp;vtp=1&amp;bbb=1"/>
          <p:cNvSpPr/>
          <p:nvPr/>
        </p:nvSpPr>
        <p:spPr>
          <a:xfrm>
            <a:off x="539496" y="3503440"/>
            <a:ext cx="11109960" cy="4083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1800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1800" dirty="0"/>
          </a:p>
        </p:txBody>
      </p:sp>
      <p:sp>
        <p:nvSpPr>
          <p:cNvPr id="4" name="QC_7_EX.58_1#dcea7abb4?vaa=1&amp;vcp=1&amp;vop=1&amp;pid=db02e75e0&amp;color=36,64,97&amp;vtp=1&amp;bbb=1&amp;hb=1"/>
          <p:cNvSpPr/>
          <p:nvPr/>
        </p:nvSpPr>
        <p:spPr>
          <a:xfrm>
            <a:off x="539496" y="3925715"/>
            <a:ext cx="11109960" cy="11923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【方法总结】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研究一个函数的图象与其导函数图象之间的关系时，注意抓住各自的关键要素.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对于原函数，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要注意其图象在哪个区间内单调递增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，在哪个区间内单调递减；而对于导函数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，则应注意其函数值在哪个区间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内大于零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，在哪个区间内小于零，并分析这些区间与原函数的单调区间是否一致.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BD.58_1#2d8d8cc22?vaa=1&amp;vcp=1&amp;vop=1&amp;pid=db02e75e0&amp;color=36,64,97&amp;vtp=1&amp;bt=1&amp;bbb=1&amp;hb=1"/>
              <p:cNvSpPr/>
              <p:nvPr/>
            </p:nvSpPr>
            <p:spPr>
              <a:xfrm>
                <a:off x="539496" y="1735505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2-1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[广东湛江2025高二月考]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的导函数，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的图象如图所示，则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的图象最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有可能是(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7_BD.58_1#2d8d8cc22?vaa=1&amp;vcp=1&amp;vop=1&amp;pid=db02e75e0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35505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r="-55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60_1#2d8d8cc22.bracket?vaa=1&amp;vcp=1&amp;vop=1&amp;pid=db02e75e0&amp;color=36,64,97&amp;vpa=9&amp;vtp=1"/>
          <p:cNvSpPr/>
          <p:nvPr/>
        </p:nvSpPr>
        <p:spPr>
          <a:xfrm>
            <a:off x="1615821" y="2236012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pic>
        <p:nvPicPr>
          <p:cNvPr id="4" name="QC_7_BD.58_2#2d8d8cc22?htil=2&amp;vaa=1&amp;vcp=1&amp;vop=1&amp;pid=db02e75e0&amp;color=36,64,97&amp;tib=255,255,255&amp;vtp=1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17530" y="2640634"/>
            <a:ext cx="1554480" cy="1453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7_BD.58_3#2d8d8cc22.choices?htil=2&amp;vaa=1&amp;vcp=1&amp;vop=1&amp;pid=db02e75e0&amp;color=36,64,97&amp;vtp=1&amp;bbb=1&amp;hs=1"/>
          <p:cNvSpPr/>
          <p:nvPr/>
        </p:nvSpPr>
        <p:spPr>
          <a:xfrm>
            <a:off x="539496" y="2640634"/>
            <a:ext cx="9427464" cy="148710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13300"/>
              </a:lnSpc>
              <a:tabLst>
                <a:tab pos="2439416" algn="l"/>
                <a:tab pos="4853432" algn="l"/>
                <a:tab pos="7203948" algn="l"/>
              </a:tabLst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7300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       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</a:t>
            </a:r>
            <a:r>
              <a:rPr lang="en-US" altLang="zh-CN" sz="7400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       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</a:t>
            </a:r>
            <a:r>
              <a:rPr lang="en-US" altLang="zh-CN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      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D.</a:t>
            </a:r>
            <a:r>
              <a:rPr lang="en-US" altLang="zh-CN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6" name="QC_7_BD.58_3#2d8d8cc22.choice_image?htil=2&amp;vaa=1&amp;vcp=1&amp;vop=1&amp;pid=db02e75e0&amp;color=36,64,97&amp;tib=255,255,255&amp;iip=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8067" y="2657462"/>
            <a:ext cx="1719072" cy="1472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C_7_BD.58_3#2d8d8cc22.choice_image?htil=2&amp;vaa=1&amp;vcp=1&amp;vop=1&amp;pid=db02e75e0&amp;color=36,64,97&amp;tib=255,255,255&amp;iip=6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10465" y="2639174"/>
            <a:ext cx="1728216" cy="1490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C_7_BD.58_3#2d8d8cc22.choice_image?htil=2&amp;vaa=1&amp;vcp=1&amp;vop=1&amp;pid=db02e75e0&amp;color=36,64,97&amp;tib=255,255,255&amp;iip=7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13813" y="2639174"/>
            <a:ext cx="1691640" cy="1490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C_7_BD.58_3#2d8d8cc22.choice_image?htil=2&amp;vaa=1&amp;vcp=1&amp;vop=1&amp;pid=db02e75e0&amp;color=36,64,97&amp;tib=255,255,255&amp;iip=8&amp;vtp=1" descr="preencoded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87570" y="2639174"/>
            <a:ext cx="1728216" cy="1490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QC_7_AS.59_1#2d8d8cc22?vaa=1&amp;vcp=1&amp;vop=1&amp;pid=db02e75e0&amp;color=36,64,97&amp;vtp=1&amp;bbb=1&amp;hb=1&amp;hs=1"/>
              <p:cNvSpPr/>
              <p:nvPr/>
            </p:nvSpPr>
            <p:spPr>
              <a:xfrm>
                <a:off x="539496" y="4129645"/>
                <a:ext cx="11109960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的图象可知，当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单调递增；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单调递减；当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∈(2,+∞)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单调递增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.满足该函数单调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性的只有选项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10" name="QC_7_AS.59_1#2d8d8cc22?vaa=1&amp;vcp=1&amp;vop=1&amp;pid=db02e75e0&amp;color=36,64,97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129645"/>
                <a:ext cx="11109960" cy="1192340"/>
              </a:xfrm>
              <a:prstGeom prst="rect">
                <a:avLst/>
              </a:prstGeom>
              <a:blipFill>
                <a:blip r:embed="rId9"/>
                <a:stretch>
                  <a:fillRect l="-1317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10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BD.62_1#f6af9b907?vaa=1&amp;vcp=1&amp;vop=1&amp;pid=db02e75e0&amp;color=36,64,97&amp;vtp=1&amp;bt=1&amp;bbb=1"/>
              <p:cNvSpPr/>
              <p:nvPr/>
            </p:nvSpPr>
            <p:spPr>
              <a:xfrm>
                <a:off x="539496" y="220391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2-2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[甘肃定西2025高二期中]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的图象如图所示，那么导函数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的图象可能是(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7_BD.62_1#f6af9b907?vaa=1&amp;vcp=1&amp;vop=1&amp;pid=db02e75e0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03912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64_1#f6af9b907.bracket?vaa=1&amp;vcp=1&amp;vop=1&amp;pid=db02e75e0&amp;color=36,64,97&amp;vpa=10&amp;vtp=1"/>
          <p:cNvSpPr/>
          <p:nvPr/>
        </p:nvSpPr>
        <p:spPr>
          <a:xfrm>
            <a:off x="10419906" y="2283414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pic>
        <p:nvPicPr>
          <p:cNvPr id="4" name="QC_7_BD.62_2#f6af9b907?htil=3&amp;vaa=1&amp;vcp=1&amp;vop=1&amp;pid=db02e75e0&amp;color=36,64,97&amp;tib=255,255,255&amp;vtp=1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32694" y="2703022"/>
            <a:ext cx="1627632" cy="1344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7_BD.62_3#f6af9b907.choices?htil=3&amp;vaa=1&amp;vcp=1&amp;vop=1&amp;pid=db02e75e0&amp;color=36,64,97&amp;vtp=1&amp;bbb=1&amp;hs=1"/>
          <p:cNvSpPr/>
          <p:nvPr/>
        </p:nvSpPr>
        <p:spPr>
          <a:xfrm>
            <a:off x="539496" y="2703022"/>
            <a:ext cx="9354312" cy="13754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12300"/>
              </a:lnSpc>
              <a:tabLst>
                <a:tab pos="2405253" algn="l"/>
                <a:tab pos="4785106" algn="l"/>
                <a:tab pos="7164959" algn="l"/>
              </a:tabLst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6850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      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</a:t>
            </a:r>
            <a:r>
              <a:rPr lang="en-US" altLang="zh-CN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      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</a:t>
            </a:r>
            <a:r>
              <a:rPr lang="en-US" altLang="zh-CN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      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D.</a:t>
            </a:r>
            <a:r>
              <a:rPr lang="en-US" altLang="zh-CN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6" name="QC_7_BD.62_3#f6af9b907.choice_image?htil=3&amp;vaa=1&amp;vcp=1&amp;vop=1&amp;pid=db02e75e0&amp;color=36,64,97&amp;tib=255,255,255&amp;iip=9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8636" y="2700609"/>
            <a:ext cx="1700784" cy="1380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C_7_BD.62_3#f6af9b907.choice_image?htil=3&amp;vaa=1&amp;vcp=1&amp;vop=1&amp;pid=db02e75e0&amp;color=36,64,97&amp;tib=255,255,255&amp;iip=10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61316" y="2700609"/>
            <a:ext cx="1700784" cy="1380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C_7_BD.62_3#f6af9b907.choice_image?htil=3&amp;vaa=1&amp;vcp=1&amp;vop=1&amp;pid=db02e75e0&amp;color=36,64,97&amp;tib=255,255,255&amp;iip=11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41296" y="2700609"/>
            <a:ext cx="1700784" cy="1380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C_7_BD.62_3#f6af9b907.choice_image?htil=3&amp;vaa=1&amp;vcp=1&amp;vop=1&amp;pid=db02e75e0&amp;color=36,64,97&amp;tib=255,255,255&amp;iip=12&amp;vtp=1" descr="preencoded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33341" y="2700609"/>
            <a:ext cx="1700784" cy="1380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QC_7_AS.63_1#f6af9b907?vaa=1&amp;vcp=1&amp;vop=1&amp;pid=db02e75e0&amp;color=36,64,97&amp;vtp=1&amp;bbb=1&amp;hb=1&amp;hs=1"/>
              <p:cNvSpPr/>
              <p:nvPr/>
            </p:nvSpPr>
            <p:spPr>
              <a:xfrm>
                <a:off x="539496" y="4084465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的图象知，当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的单调性为先增后减,则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的函数值先正后负；当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的单调性为先增后减，故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的函数值先正后负．故选A.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10" name="QC_7_AS.63_1#f6af9b907?vaa=1&amp;vcp=1&amp;vop=1&amp;pid=db02e75e0&amp;color=36,64,97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084465"/>
                <a:ext cx="11109960" cy="773240"/>
              </a:xfrm>
              <a:prstGeom prst="rect">
                <a:avLst/>
              </a:prstGeom>
              <a:blipFill>
                <a:blip r:embed="rId9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10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BD.66_1#e7a0fca18?vaa=1&amp;vcp=1&amp;vop=1&amp;pid=db02e75e0&amp;color=36,64,97&amp;vtp=1&amp;bt=1&amp;bbb=1&amp;hb=1"/>
              <p:cNvSpPr/>
              <p:nvPr/>
            </p:nvSpPr>
            <p:spPr>
              <a:xfrm>
                <a:off x="539496" y="1056848"/>
                <a:ext cx="11109960" cy="7035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2-3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[北京东城区2025高二段考]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的导函数，将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的图象画在同一个直角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坐标系中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其中不可能正确的是(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7_BD.66_1#e7a0fca18?vaa=1&amp;vcp=1&amp;vop=1&amp;pid=db02e75e0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056848"/>
                <a:ext cx="11109960" cy="703580"/>
              </a:xfrm>
              <a:prstGeom prst="rect">
                <a:avLst/>
              </a:prstGeom>
              <a:blipFill>
                <a:blip r:embed="rId3"/>
                <a:stretch>
                  <a:fillRect l="-1317" t="-4310" r="-55" b="-198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68_1#e7a0fca18.bracket?vaa=1&amp;vcp=1&amp;vop=1&amp;pid=db02e75e0&amp;color=36,64,97&amp;vpa=11&amp;vtp=1"/>
          <p:cNvSpPr/>
          <p:nvPr/>
        </p:nvSpPr>
        <p:spPr>
          <a:xfrm>
            <a:off x="3901821" y="1479631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7_BD.66_2#e7a0fca18.choices?vaa=1&amp;vcp=1&amp;vop=1&amp;pid=db02e75e0&amp;color=36,64,97&amp;vtp=1&amp;bbb=1"/>
          <p:cNvSpPr/>
          <p:nvPr/>
        </p:nvSpPr>
        <p:spPr>
          <a:xfrm>
            <a:off x="539496" y="1889333"/>
            <a:ext cx="11109960" cy="14320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128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7150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         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</a:t>
            </a:r>
            <a:r>
              <a:rPr lang="en-US" altLang="zh-CN" sz="7150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         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</a:t>
            </a:r>
            <a:r>
              <a:rPr lang="en-US" altLang="zh-CN" sz="7150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         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D.</a:t>
            </a:r>
            <a:r>
              <a:rPr lang="en-US" altLang="zh-CN" sz="7150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5" name="QC_7_BD.66_2#e7a0fca18.choice_image?vaa=1&amp;vcp=1&amp;vop=1&amp;pid=db02e75e0&amp;color=36,64,97&amp;tib=255,255,255&amp;iip=13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7493" y="1892446"/>
            <a:ext cx="1874520" cy="1435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C_7_BD.66_2#e7a0fca18.choice_image?vaa=1&amp;vcp=1&amp;vop=1&amp;pid=db02e75e0&amp;color=36,64,97&amp;tib=255,255,255&amp;iip=14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12674" y="1901590"/>
            <a:ext cx="1847088" cy="142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C_7_BD.66_2#e7a0fca18.choice_image?vaa=1&amp;vcp=1&amp;vop=1&amp;pid=db02e75e0&amp;color=36,64,97&amp;tib=255,255,255&amp;iip=1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31439" y="1901590"/>
            <a:ext cx="1847088" cy="142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C_7_BD.66_2#e7a0fca18.choice_image?vaa=1&amp;vcp=1&amp;vop=1&amp;pid=db02e75e0&amp;color=36,64,97&amp;tib=255,255,255&amp;iip=16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62904" y="1901590"/>
            <a:ext cx="1847088" cy="142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QC_7_AS.67_1#e7a0fca18?vaa=1&amp;vcp=1&amp;vop=1&amp;pid=db02e75e0&amp;color=36,64,97&amp;vtp=1&amp;bbb=1&amp;hb=1"/>
              <p:cNvSpPr/>
              <p:nvPr/>
            </p:nvSpPr>
            <p:spPr>
              <a:xfrm>
                <a:off x="539496" y="3330466"/>
                <a:ext cx="11109960" cy="26115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0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对于选项A，若直线是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图象，由当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</m:t>
                    </m:r>
                    <m:r>
                      <a:rPr lang="en-US" altLang="zh-CN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</m:t>
                    </m:r>
                    <m:r>
                      <a:rPr lang="en-US" altLang="zh-CN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上单调递增，故A不符合题意；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于选项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B，若呈单调递减趋势的图象是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图象，由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单调递增,故B不符合题意；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于选项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C，若上方曲线是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图象，由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单调递增，故C不符合题意；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于选项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D，若上方曲线是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图象，由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可知，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的图象应呈单调递增趋势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，若下方曲线是</a:t>
                </a:r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图象，由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可知，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的图象应呈单调递减趋势，故D符合题意.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D．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9" name="QC_7_AS.67_1#e7a0fca18?vaa=1&amp;vcp=1&amp;vop=1&amp;pid=db02e75e0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30466"/>
                <a:ext cx="11109960" cy="2611565"/>
              </a:xfrm>
              <a:prstGeom prst="rect">
                <a:avLst/>
              </a:prstGeom>
              <a:blipFill>
                <a:blip r:embed="rId8"/>
                <a:stretch>
                  <a:fillRect l="-1317" t="-466" b="-536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9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2d355ddcf?vcp=1&amp;pid=2858da3d2&amp;color=101,101,255&amp;vtp=1&amp;bt=1&amp;bbb=1"/>
          <p:cNvSpPr/>
          <p:nvPr/>
        </p:nvSpPr>
        <p:spPr>
          <a:xfrm>
            <a:off x="539496" y="828000"/>
            <a:ext cx="11109960" cy="4028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题型3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讨论含参函数的单调性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BD.70_1#2ddb42b65?vcp=1&amp;vop=1&amp;pid=2d355ddcf&amp;color=36,64,97&amp;vtp=1&amp;bbb=1"/>
              <p:cNvSpPr/>
              <p:nvPr/>
            </p:nvSpPr>
            <p:spPr>
              <a:xfrm>
                <a:off x="539496" y="1239417"/>
                <a:ext cx="11109960" cy="4778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讨论函数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的单调性.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BD.70_1#2ddb42b65?vcp=1&amp;vop=1&amp;pid=2d355ddcf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39417"/>
                <a:ext cx="11109960" cy="477838"/>
              </a:xfrm>
              <a:prstGeom prst="rect">
                <a:avLst/>
              </a:prstGeom>
              <a:blipFill>
                <a:blip r:embed="rId3"/>
                <a:stretch>
                  <a:fillRect l="-1317" b="-1772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EX.71_1#2ddb42b65?vcp=1&amp;vop=1&amp;pid=2d355ddcf&amp;color=36,64,97&amp;vtp=1&amp;bbb=1"/>
              <p:cNvSpPr/>
              <p:nvPr/>
            </p:nvSpPr>
            <p:spPr>
              <a:xfrm>
                <a:off x="539496" y="1729319"/>
                <a:ext cx="11109960" cy="3225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【思路分析】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求出导函数的表达式，根据参数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的取值情况对导数符号的影响进行分类讨论.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EX.71_1#2ddb42b65?vcp=1&amp;vop=1&amp;pid=2d355ddcf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29319"/>
                <a:ext cx="11109960" cy="322580"/>
              </a:xfrm>
              <a:prstGeom prst="rect">
                <a:avLst/>
              </a:prstGeom>
              <a:blipFill>
                <a:blip r:embed="rId4"/>
                <a:stretch>
                  <a:fillRect t="-9434" b="-4339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AN.72_1#2ddb42b65?vcp=1&amp;vop=1&amp;pid=2d355ddcf&amp;color=36,64,97&amp;vtp=1&amp;bbb=1"/>
              <p:cNvSpPr/>
              <p:nvPr/>
            </p:nvSpPr>
            <p:spPr>
              <a:xfrm>
                <a:off x="539496" y="2052534"/>
                <a:ext cx="11109960" cy="41482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（提示:分子二次项系数未知，需分类讨论）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上单调递增.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上单调递增.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上所述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7_AN.72_1#2ddb42b65?vcp=1&amp;vop=1&amp;pid=2d355ddcf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52534"/>
                <a:ext cx="11109960" cy="4148265"/>
              </a:xfrm>
              <a:prstGeom prst="rect">
                <a:avLst/>
              </a:prstGeom>
              <a:blipFill>
                <a:blip r:embed="rId5"/>
                <a:stretch>
                  <a:fillRect l="-1317" t="-588" b="-33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EX.73_1#2ddb42b65?vcp=1&amp;vop=1&amp;pid=2d355ddcf&amp;color=36,64,97&amp;vtp=1&amp;bt=1&amp;bbb=1&amp;hb=1"/>
          <p:cNvSpPr/>
          <p:nvPr/>
        </p:nvSpPr>
        <p:spPr>
          <a:xfrm>
            <a:off x="539496" y="2723342"/>
            <a:ext cx="11109960" cy="1611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【方法总结】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（1）讨论参数要全面，做到不重不漏.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244061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2）解不等式时，若涉及分式不等式，要注意结合定义域进行化简，也可转化为一元二次不等式求解.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244061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3）讨论含有参数的函数的单调性，通常归结为求含参不等式的解集问题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，而对含有参数的不等式要根据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具体情况进行分类讨论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，但要始终注意定义域以及分类讨论的标准.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74_1#fac2a1f73?vcp=1&amp;vop=1&amp;pid=2d355ddcf&amp;color=36,64,97&amp;vtp=1&amp;bt=1&amp;bbb=1"/>
              <p:cNvSpPr/>
              <p:nvPr/>
            </p:nvSpPr>
            <p:spPr>
              <a:xfrm>
                <a:off x="539496" y="2675146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3-1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74_1#fac2a1f73?vcp=1&amp;vop=1&amp;pid=2d355ddcf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75146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BD.75_1#35d738d67?vcp=1&amp;vop=1&amp;pid=fac2a1f73&amp;color=36,64,97&amp;vtp=1&amp;bbb=1"/>
              <p:cNvSpPr/>
              <p:nvPr/>
            </p:nvSpPr>
            <p:spPr>
              <a:xfrm>
                <a:off x="539496" y="3087197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处的切线与直线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−2=0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垂直，求实数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8_BD.75_1#35d738d67?vcp=1&amp;vop=1&amp;pid=fac2a1f7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87197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8_AN.76_1#35d738d67?vcp=1&amp;vop=1&amp;pid=fac2a1f73&amp;color=36,64,97&amp;vtp=1&amp;bbb=1"/>
              <p:cNvSpPr/>
              <p:nvPr/>
            </p:nvSpPr>
            <p:spPr>
              <a:xfrm>
                <a:off x="539496" y="3460514"/>
                <a:ext cx="11109960" cy="9129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【解】由题意可得，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.因为曲线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处的切线与直线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垂直，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′(1)=2−2+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8_AN.76_1#35d738d67?vcp=1&amp;vop=1&amp;pid=fac2a1f7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460514"/>
                <a:ext cx="11109960" cy="912940"/>
              </a:xfrm>
              <a:prstGeom prst="rect">
                <a:avLst/>
              </a:prstGeom>
              <a:blipFill>
                <a:blip r:embed="rId5"/>
                <a:stretch>
                  <a:fillRect l="-1317" r="-604" b="-1543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8_BD.77_1#4bea68e2c?vcp=1&amp;vop=1&amp;pid=fac2a1f73&amp;color=36,64,97&amp;vtp=1&amp;bt=1&amp;bbb=1"/>
              <p:cNvSpPr/>
              <p:nvPr/>
            </p:nvSpPr>
            <p:spPr>
              <a:xfrm>
                <a:off x="539496" y="1030528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时，讨论函数的单调性.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8_BD.77_1#4bea68e2c?vcp=1&amp;vop=1&amp;pid=fac2a1f73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030528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AN.78_1#4bea68e2c?vcp=1&amp;vop=1&amp;pid=fac2a1f73&amp;color=36,64,97&amp;vtp=1&amp;bbb=1"/>
              <p:cNvSpPr/>
              <p:nvPr/>
            </p:nvSpPr>
            <p:spPr>
              <a:xfrm>
                <a:off x="539496" y="1404162"/>
                <a:ext cx="11109960" cy="456361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，对于方程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，其判别式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=4−8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且不恒为0，函数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上单调递增；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1−2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1−2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1−2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1−2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+∞)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单调递增，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1−2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1−2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单调递减.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上所述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上单调递增；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1−2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1−2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+∞)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1−2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1−2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8_AN.78_1#4bea68e2c?vcp=1&amp;vop=1&amp;pid=fac2a1f7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04162"/>
                <a:ext cx="11109960" cy="4563618"/>
              </a:xfrm>
              <a:prstGeom prst="rect">
                <a:avLst/>
              </a:prstGeom>
              <a:blipFill>
                <a:blip r:embed="rId4"/>
                <a:stretch>
                  <a:fillRect l="-1317" b="-186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cf01c107c.fixed?vcp=1&amp;pid=e233293e8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2_BD#cf01c107c.fixed?vcp=1&amp;pid=e233293e8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6.2</a:t>
            </a:r>
            <a:endParaRPr lang="en-US" altLang="zh-CN" sz="5400" dirty="0"/>
          </a:p>
        </p:txBody>
      </p:sp>
      <p:sp>
        <p:nvSpPr>
          <p:cNvPr id="4" name="C_2_BD#cf01c107c.fixed?vcp=1&amp;pid=e233293e8&amp;color=61,88,159&amp;vtp=1&amp;bbb=1"/>
          <p:cNvSpPr/>
          <p:nvPr/>
        </p:nvSpPr>
        <p:spPr>
          <a:xfrm>
            <a:off x="4315968" y="2587752"/>
            <a:ext cx="7870825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利用导数研究函数的性质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79_1#f3faa02e4?vcp=1&amp;vop=1&amp;pid=2d355ddcf&amp;color=36,64,97&amp;vtp=1&amp;bt=1&amp;bbb=1"/>
              <p:cNvSpPr/>
              <p:nvPr/>
            </p:nvSpPr>
            <p:spPr>
              <a:xfrm>
                <a:off x="539496" y="2702769"/>
                <a:ext cx="11109960" cy="5010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3-2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79_1#f3faa02e4?vcp=1&amp;vop=1&amp;pid=2d355ddcf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02769"/>
                <a:ext cx="11109960" cy="501015"/>
              </a:xfrm>
              <a:prstGeom prst="rect">
                <a:avLst/>
              </a:prstGeom>
              <a:blipFill>
                <a:blip r:embed="rId3"/>
                <a:stretch>
                  <a:fillRect l="-1317" b="-156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BD.80_1#751fd65eb?vcp=1&amp;vop=1&amp;pid=f3faa02e4&amp;color=36,64,97&amp;vtp=1&amp;bbb=1"/>
              <p:cNvSpPr/>
              <p:nvPr/>
            </p:nvSpPr>
            <p:spPr>
              <a:xfrm>
                <a:off x="539496" y="3209561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处的切线方程；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8_BD.80_1#751fd65eb?vcp=1&amp;vop=1&amp;pid=f3faa02e4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09561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8_AN.81_1#751fd65eb?vcp=1&amp;vop=1&amp;pid=f3faa02e4&amp;color=36,64,97&amp;vtp=1&amp;bbb=1"/>
              <p:cNvSpPr/>
              <p:nvPr/>
            </p:nvSpPr>
            <p:spPr>
              <a:xfrm>
                <a:off x="539496" y="3574051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【解】由题意可得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处切线的斜率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，则切线方程为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8_AN.81_1#751fd65eb?vcp=1&amp;vop=1&amp;pid=f3faa02e4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74051"/>
                <a:ext cx="11109960" cy="773240"/>
              </a:xfrm>
              <a:prstGeom prst="rect">
                <a:avLst/>
              </a:prstGeom>
              <a:blipFill>
                <a:blip r:embed="rId5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8_BD.82_1#70cc03371?vcp=1&amp;vop=1&amp;pid=f3faa02e4&amp;color=36,64,97&amp;vtp=1&amp;bt=1&amp;bbb=1"/>
              <p:cNvSpPr/>
              <p:nvPr/>
            </p:nvSpPr>
            <p:spPr>
              <a:xfrm>
                <a:off x="539496" y="1686165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的单调区间.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8_BD.82_1#70cc03371?vcp=1&amp;vop=1&amp;pid=f3faa02e4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86165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AN.83_1#70cc03371?vcp=1&amp;vop=1&amp;pid=f3faa02e4&amp;color=36,64,97&amp;vtp=1&amp;bbb=1&amp;hb=1"/>
              <p:cNvSpPr/>
              <p:nvPr/>
            </p:nvSpPr>
            <p:spPr>
              <a:xfrm>
                <a:off x="539496" y="2059800"/>
                <a:ext cx="11109960" cy="32880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【解】依题意可得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+1)=(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(−1,+∞)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不恒为0，从而函数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1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(−1,+∞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调递增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，在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上单调递减；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8_AN.83_1#70cc03371?vcp=1&amp;vop=1&amp;pid=f3faa02e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59800"/>
                <a:ext cx="11109960" cy="3288030"/>
              </a:xfrm>
              <a:prstGeom prst="rect">
                <a:avLst/>
              </a:prstGeom>
              <a:blipFill>
                <a:blip r:embed="rId4"/>
                <a:stretch>
                  <a:fillRect l="-1317" b="-42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8_AN.83_2#70cc03371?vcp=1&amp;vop=1&amp;pid=f3faa02e4&amp;color=36,64,97&amp;vtp=1&amp;bt=1&amp;bbb=1"/>
              <p:cNvSpPr/>
              <p:nvPr/>
            </p:nvSpPr>
            <p:spPr>
              <a:xfrm>
                <a:off x="539496" y="1868760"/>
                <a:ext cx="11109960" cy="328758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③当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(−∞,−1)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的单调递增区间是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(−1,+∞)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，单调递减区间是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的单调递增区间是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(−1,+∞)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，单调递减区间是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的单调递增区间是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，无单调递减区间；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的单调递增区间是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(−∞,−1)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，单调递减区间是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8_AN.83_2#70cc03371?vcp=1&amp;vop=1&amp;pid=f3faa02e4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68760"/>
                <a:ext cx="11109960" cy="3287586"/>
              </a:xfrm>
              <a:prstGeom prst="rect">
                <a:avLst/>
              </a:prstGeom>
              <a:blipFill>
                <a:blip r:embed="rId3"/>
                <a:stretch>
                  <a:fillRect l="-1317" b="-42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95f20bc16?vcp=1&amp;pid=2858da3d2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已知函数单调性求参数的取值或取值范围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BD.84_1#7a0b0900e?vcp=1&amp;vop=1&amp;pid=95f20bc16&amp;color=36,64,97&amp;vtp=1&amp;bbb=1"/>
              <p:cNvSpPr/>
              <p:nvPr/>
            </p:nvSpPr>
            <p:spPr>
              <a:xfrm>
                <a:off x="539496" y="132419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例4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BD.84_1#7a0b0900e?vcp=1&amp;vop=1&amp;pid=95f20bc16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24192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8_BD.85_1#49f5071a6?vcp=1&amp;vop=1&amp;pid=7a0b0900e&amp;color=36,64,97&amp;vtp=1&amp;bbb=1"/>
              <p:cNvSpPr/>
              <p:nvPr/>
            </p:nvSpPr>
            <p:spPr>
              <a:xfrm>
                <a:off x="539496" y="1730144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上单调递增，求实数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8_BD.85_1#49f5071a6?vcp=1&amp;vop=1&amp;pid=7a0b0900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30144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8_AN.86_1#49f5071a6?vcp=1&amp;vop=1&amp;pid=7a0b0900e&amp;color=36,64,97&amp;vtp=1&amp;bbb=1&amp;hb=1"/>
              <p:cNvSpPr/>
              <p:nvPr/>
            </p:nvSpPr>
            <p:spPr>
              <a:xfrm>
                <a:off x="539496" y="2103461"/>
                <a:ext cx="11109960" cy="2030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上恒成立，即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上恒成立，所以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恒成立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经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检验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上恒成立，所以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所以实数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的取值范围是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(−∞,3]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O_8_AN.86_1#49f5071a6?vcp=1&amp;vop=1&amp;pid=7a0b0900e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03461"/>
                <a:ext cx="11109960" cy="2030730"/>
              </a:xfrm>
              <a:prstGeom prst="rect">
                <a:avLst/>
              </a:prstGeom>
              <a:blipFill>
                <a:blip r:embed="rId5"/>
                <a:stretch>
                  <a:fillRect l="-1317" r="-439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8_BD.87_1#45818184e?vcp=1&amp;vop=1&amp;pid=7a0b0900e&amp;color=36,64,97&amp;vtp=1&amp;bt=1&amp;bbb=1"/>
              <p:cNvSpPr/>
              <p:nvPr/>
            </p:nvSpPr>
            <p:spPr>
              <a:xfrm>
                <a:off x="539496" y="2236012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的单调递减区间为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(−1,1)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8_BD.87_1#45818184e?vcp=1&amp;vop=1&amp;pid=7a0b0900e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36012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AN.88_1#45818184e?vcp=1&amp;vop=1&amp;pid=7a0b0900e&amp;color=36,64,97&amp;vtp=1&amp;bbb=1&amp;hb=1"/>
              <p:cNvSpPr/>
              <p:nvPr/>
            </p:nvSpPr>
            <p:spPr>
              <a:xfrm>
                <a:off x="539496" y="2609646"/>
                <a:ext cx="11109960" cy="221132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【解】由题意可知，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恒成立，且在</a:t>
                </a:r>
                <a14:m>
                  <m:oMath xmlns:m="http://schemas.openxmlformats.org/officeDocument/2006/math">
                    <m:r>
                      <a:rPr lang="en-US" altLang="zh-CN" sz="1800" b="1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上只有有限个点使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1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，无单调递减区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间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，故不满足条件.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=±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，因此函数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的单调递减区间为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8_AN.88_1#45818184e?vcp=1&amp;vop=1&amp;pid=7a0b0900e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09646"/>
                <a:ext cx="11109960" cy="2211324"/>
              </a:xfrm>
              <a:prstGeom prst="rect">
                <a:avLst/>
              </a:prstGeom>
              <a:blipFill>
                <a:blip r:embed="rId4"/>
                <a:stretch>
                  <a:fillRect l="-1317" r="-1043" b="-38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EX.89_1#7a0b0900e?vcp=1&amp;vop=1&amp;pid=95f20bc16&amp;color=36,64,97&amp;mp=1&amp;vtp=1&amp;bt=1&amp;bbb=1"/>
              <p:cNvSpPr/>
              <p:nvPr/>
            </p:nvSpPr>
            <p:spPr>
              <a:xfrm>
                <a:off x="539496" y="1701501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【思路分析】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（1）转化为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上恒成立，求实数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的取值范围；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，求单调递减区间，对比已知，求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EX.89_1#7a0b0900e?vcp=1&amp;vop=1&amp;pid=95f20bc16&amp;color=36,64,97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01501"/>
                <a:ext cx="11109960" cy="773240"/>
              </a:xfrm>
              <a:prstGeom prst="rect">
                <a:avLst/>
              </a:prstGeom>
              <a:blipFill>
                <a:blip r:embed="rId3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EX.90_1#7a0b0900e?vcp=1&amp;vop=1&amp;pid=95f20bc16&amp;color=36,64,97&amp;vtp=1&amp;bbb=1&amp;hb=1"/>
              <p:cNvSpPr/>
              <p:nvPr/>
            </p:nvSpPr>
            <p:spPr>
              <a:xfrm>
                <a:off x="539496" y="2479630"/>
                <a:ext cx="11109960" cy="28687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【方法总结】由函数的单调性求参数的取值范围的方法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1）可导函数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上具有单调性，实际上就是在该区间上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恒成立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，得到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关于参数的不等式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，根据已知条件，求出参数的取值范围，但最后要注意检验.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2）可导函数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上存在单调区间，实际上就是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上存在解集，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从而转化为不等式问题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，求出参数的取值范围.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3）若已知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𝐼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上的单调性，且区间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𝐼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含有参数时，可先求出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的单调区间，令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𝐼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区间的子集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，从而求出参数的取值范围.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7_EX.90_1#7a0b0900e?vcp=1&amp;vop=1&amp;pid=95f20bc16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79630"/>
                <a:ext cx="11109960" cy="2868740"/>
              </a:xfrm>
              <a:prstGeom prst="rect">
                <a:avLst/>
              </a:prstGeom>
              <a:blipFill>
                <a:blip r:embed="rId4"/>
                <a:stretch>
                  <a:fillRect l="-1317" r="-3458" b="-48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BD.91_1#f435a53de?vaa=1&amp;vcp=1&amp;vop=1&amp;pid=95f20bc16&amp;color=36,64,97&amp;vtp=1&amp;bt=1&amp;bbb=1&amp;hb=1"/>
              <p:cNvSpPr/>
              <p:nvPr/>
            </p:nvSpPr>
            <p:spPr>
              <a:xfrm>
                <a:off x="539496" y="2075198"/>
                <a:ext cx="11109960" cy="935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4-1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（多选）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−9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−1,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+1]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上具有单调性，则实数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的取值情况可以是 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7_BD.91_1#f435a53de?vaa=1&amp;vcp=1&amp;vop=1&amp;pid=95f20bc16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75198"/>
                <a:ext cx="11109960" cy="935355"/>
              </a:xfrm>
              <a:prstGeom prst="rect">
                <a:avLst/>
              </a:prstGeom>
              <a:blipFill>
                <a:blip r:embed="rId3"/>
                <a:stretch>
                  <a:fillRect l="-1317" b="-149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93_1#f435a53de.bracket?vaa=1&amp;vcp=1&amp;vop=1&amp;pid=95f20bc16&amp;color=36,64,97&amp;vpa=12&amp;vtp=1&amp;bbb=1"/>
          <p:cNvSpPr/>
          <p:nvPr/>
        </p:nvSpPr>
        <p:spPr>
          <a:xfrm>
            <a:off x="726821" y="2738138"/>
            <a:ext cx="53816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7_BD.91_2#f435a53de.choices?vaa=1&amp;vcp=1&amp;vop=1&amp;pid=95f20bc16&amp;color=36,64,97&amp;vtp=1&amp;bbb=1"/>
              <p:cNvSpPr/>
              <p:nvPr/>
            </p:nvSpPr>
            <p:spPr>
              <a:xfrm>
                <a:off x="539496" y="3056463"/>
                <a:ext cx="11109960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34615" algn="l"/>
                    <a:tab pos="5243830" algn="l"/>
                    <a:tab pos="827214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1&lt;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7_BD.91_2#f435a53de.choices?vaa=1&amp;vcp=1&amp;vop=1&amp;pid=95f20bc16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56463"/>
                <a:ext cx="11109960" cy="355600"/>
              </a:xfrm>
              <a:prstGeom prst="rect">
                <a:avLst/>
              </a:prstGeom>
              <a:blipFill>
                <a:blip r:embed="rId4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7_AS.92_1#f435a53de?vaa=1&amp;vcp=1&amp;vop=1&amp;pid=95f20bc16&amp;color=36,64,97&amp;vtp=1&amp;bbb=1&amp;hb=1"/>
              <p:cNvSpPr/>
              <p:nvPr/>
            </p:nvSpPr>
            <p:spPr>
              <a:xfrm>
                <a:off x="539496" y="3417080"/>
                <a:ext cx="11109960" cy="1574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定义域为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的单调递增区间为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[3,+∞)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,由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的单调递减区间为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(0,3]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,因为函数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−1,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上具有单调性，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−1&gt;0,</m:t>
                            </m:r>
                          </m:e>
                          <m:e>
                            <m:r>
                              <a:rPr lang="en-US" altLang="zh-CN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+1≤3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−1≥3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1&lt;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≥4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.结合选项可得A,C正确.故选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7_AS.92_1#f435a53de?vaa=1&amp;vcp=1&amp;vop=1&amp;pid=95f20bc16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417080"/>
                <a:ext cx="11109960" cy="1574800"/>
              </a:xfrm>
              <a:prstGeom prst="rect">
                <a:avLst/>
              </a:prstGeom>
              <a:blipFill>
                <a:blip r:embed="rId5"/>
                <a:stretch>
                  <a:fillRect l="-1317" b="-38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BD.95_1#a774ad2eb?vaa=1&amp;vcp=1&amp;vop=1&amp;pid=95f20bc16&amp;color=36,64,97&amp;vtp=1&amp;bt=1&amp;bbb=1"/>
              <p:cNvSpPr/>
              <p:nvPr/>
            </p:nvSpPr>
            <p:spPr>
              <a:xfrm>
                <a:off x="539496" y="1201089"/>
                <a:ext cx="11295063" cy="89338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fontAlgn="b" latinLnBrk="1">
                  <a:lnSpc>
                    <a:spcPts val="7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4-2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&lt;1,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ln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≥1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1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上单调递增，则实数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的取值范围是(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C_7_BD.95_1#a774ad2eb?vaa=1&amp;vcp=1&amp;vop=1&amp;pid=95f20bc16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1089"/>
                <a:ext cx="11295063" cy="893382"/>
              </a:xfrm>
              <a:prstGeom prst="rect">
                <a:avLst/>
              </a:prstGeom>
              <a:blipFill>
                <a:blip r:embed="rId3"/>
                <a:stretch>
                  <a:fillRect l="-1296" r="-378" b="-68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7_BD.95_2#a774ad2eb.choices?vaa=1&amp;vcp=1&amp;vop=1&amp;pid=95f20bc16&amp;color=36,64,97&amp;vtp=1&amp;bbb=1"/>
              <p:cNvSpPr/>
              <p:nvPr/>
            </p:nvSpPr>
            <p:spPr>
              <a:xfrm>
                <a:off x="539496" y="2100757"/>
                <a:ext cx="11109960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818765" algn="l"/>
                    <a:tab pos="5650230" algn="l"/>
                    <a:tab pos="84816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[2,5]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(1,5)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(3,5)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(1,2]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7_BD.95_2#a774ad2eb.choices?vaa=1&amp;vcp=1&amp;vop=1&amp;pid=95f20bc16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00757"/>
                <a:ext cx="11109960" cy="355600"/>
              </a:xfrm>
              <a:prstGeom prst="rect">
                <a:avLst/>
              </a:prstGeom>
              <a:blipFill>
                <a:blip r:embed="rId4"/>
                <a:stretch>
                  <a:fillRect l="-1317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7_AS.96_1#a774ad2eb?vaa=1&amp;vcp=1&amp;vop=1&amp;pid=95f20bc16&amp;color=36,64,97&amp;vtp=1&amp;bbb=1"/>
              <p:cNvSpPr/>
              <p:nvPr/>
            </p:nvSpPr>
            <p:spPr>
              <a:xfrm>
                <a:off x="539496" y="2465247"/>
                <a:ext cx="11109960" cy="3351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−4+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恒成立，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)=6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(1)=2+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要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使当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恒成立，只需满足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−2≥0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即可，解得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7_AS.96_1#a774ad2eb?vaa=1&amp;vcp=1&amp;vop=1&amp;pid=95f20bc16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65247"/>
                <a:ext cx="11109960" cy="3351340"/>
              </a:xfrm>
              <a:prstGeom prst="rect">
                <a:avLst/>
              </a:prstGeom>
              <a:blipFill>
                <a:blip r:embed="rId5"/>
                <a:stretch>
                  <a:fillRect l="-1317" b="-41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AS.98_1#a774ad2eb?vaa=1&amp;vcp=1&amp;vop=1&amp;pid=95f20bc16&amp;color=36,64,97&amp;mp=1&amp;vtp=1&amp;bt=1&amp;bbb=1"/>
              <p:cNvSpPr/>
              <p:nvPr/>
            </p:nvSpPr>
            <p:spPr>
              <a:xfrm>
                <a:off x="539496" y="2847199"/>
                <a:ext cx="11109960" cy="938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还需要满足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[2,5]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.故选A.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2" name="QC_7_AS.98_1#a774ad2eb?vaa=1&amp;vcp=1&amp;vop=1&amp;pid=95f20bc16&amp;color=36,64,97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47199"/>
                <a:ext cx="11109960" cy="938340"/>
              </a:xfrm>
              <a:prstGeom prst="rect">
                <a:avLst/>
              </a:prstGeom>
              <a:blipFill>
                <a:blip r:embed="rId3"/>
                <a:stretch>
                  <a:fillRect l="-1317" b="-149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99_1#a774ad2eb?vaa=1&amp;vcp=1&amp;vop=1&amp;pid=95f20bc16&amp;color=36,64,97&amp;vtp=1&amp;bbb=1"/>
          <p:cNvSpPr/>
          <p:nvPr/>
        </p:nvSpPr>
        <p:spPr>
          <a:xfrm>
            <a:off x="539496" y="3796462"/>
            <a:ext cx="11109960" cy="4083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1800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&amp;si=3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BD.100_1#8fa4d7161?vaa=1&amp;vcp=1&amp;vop=1&amp;pid=95f20bc16&amp;color=36,64,97&amp;vtp=1&amp;bt=1&amp;bbb=1"/>
              <p:cNvSpPr/>
              <p:nvPr/>
            </p:nvSpPr>
            <p:spPr>
              <a:xfrm>
                <a:off x="539496" y="2013349"/>
                <a:ext cx="11109960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4-3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(1,2)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内存在单调递增区间，则实数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的取值范围是(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7_BD.100_1#8fa4d7161?vaa=1&amp;vcp=1&amp;vop=1&amp;pid=95f20bc16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13349"/>
                <a:ext cx="11109960" cy="525463"/>
              </a:xfrm>
              <a:prstGeom prst="rect">
                <a:avLst/>
              </a:prstGeom>
              <a:blipFill>
                <a:blip r:embed="rId3"/>
                <a:stretch>
                  <a:fillRect l="-1317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102_1#8fa4d7161.bracket?vaa=1&amp;vcp=1&amp;vop=1&amp;pid=95f20bc16&amp;color=36,64,97&amp;vpa=14&amp;vtp=1"/>
          <p:cNvSpPr/>
          <p:nvPr/>
        </p:nvSpPr>
        <p:spPr>
          <a:xfrm>
            <a:off x="9362504" y="2206072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7_BD.100_2#8fa4d7161.choices?vaa=1&amp;vcp=1&amp;vop=1&amp;pid=95f20bc16&amp;color=36,64,97&amp;vtp=1&amp;bbb=1"/>
              <p:cNvSpPr/>
              <p:nvPr/>
            </p:nvSpPr>
            <p:spPr>
              <a:xfrm>
                <a:off x="539496" y="2549226"/>
                <a:ext cx="11109960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837815" algn="l"/>
                    <a:tab pos="5713730" algn="l"/>
                    <a:tab pos="847534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(−∞,−1]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7_BD.100_2#8fa4d7161.choices?vaa=1&amp;vcp=1&amp;vop=1&amp;pid=95f20bc16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49226"/>
                <a:ext cx="11109960" cy="525463"/>
              </a:xfrm>
              <a:prstGeom prst="rect">
                <a:avLst/>
              </a:prstGeom>
              <a:blipFill>
                <a:blip r:embed="rId4"/>
                <a:stretch>
                  <a:fillRect l="-1317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7_AS.101_1#8fa4d7161?vaa=1&amp;vcp=1&amp;vop=1&amp;pid=95f20bc16&amp;color=36,64,97&amp;vtp=1&amp;bbb=1&amp;hb=1"/>
              <p:cNvSpPr/>
              <p:nvPr/>
            </p:nvSpPr>
            <p:spPr>
              <a:xfrm>
                <a:off x="539496" y="3075451"/>
                <a:ext cx="11109960" cy="1611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内存在单调递增区间，则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 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∈(1,2)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有解，故存在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∈(1,2)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(1)=−1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.故选D.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7_AS.101_1#8fa4d7161?vaa=1&amp;vcp=1&amp;vop=1&amp;pid=95f20bc16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75451"/>
                <a:ext cx="11109960" cy="1611440"/>
              </a:xfrm>
              <a:prstGeom prst="rect">
                <a:avLst/>
              </a:prstGeom>
              <a:blipFill>
                <a:blip r:embed="rId5"/>
                <a:stretch>
                  <a:fillRect l="-1317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8ab179167.fixed?vcp=1&amp;pid=cf01c107c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3_BD#8ab179167.fixed?vcp=1&amp;pid=cf01c107c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6.2.1</a:t>
            </a:r>
            <a:endParaRPr lang="en-US" altLang="zh-CN" sz="5400" dirty="0"/>
          </a:p>
        </p:txBody>
      </p:sp>
      <p:sp>
        <p:nvSpPr>
          <p:cNvPr id="4" name="C_3_BD#8ab179167.fixed?vcp=1&amp;pid=cf01c107c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导数与函数的单调性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&amp;si=4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104_1#67aea2840?vcp=1&amp;vop=1&amp;pid=95f20bc16&amp;color=36,64,97&amp;vtp=1&amp;bt=1&amp;bbb=1&amp;hb=1"/>
              <p:cNvSpPr/>
              <p:nvPr/>
            </p:nvSpPr>
            <p:spPr>
              <a:xfrm>
                <a:off x="539496" y="828000"/>
                <a:ext cx="11109960" cy="9256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4-4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(1,4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(6,+∞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上单调递增，求实数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范围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7_BD.104_1#67aea2840?vcp=1&amp;vop=1&amp;pid=95f20bc16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925640"/>
              </a:xfrm>
              <a:prstGeom prst="rect">
                <a:avLst/>
              </a:prstGeom>
              <a:blipFill>
                <a:blip r:embed="rId3"/>
                <a:stretch>
                  <a:fillRect l="-1317" r="-110" b="-144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105_1#67aea2840?vcp=1&amp;vop=1&amp;pid=95f20bc16&amp;color=36,64,97&amp;vtp=1&amp;bbb=1"/>
              <p:cNvSpPr/>
              <p:nvPr/>
            </p:nvSpPr>
            <p:spPr>
              <a:xfrm>
                <a:off x="539496" y="1801203"/>
                <a:ext cx="11109960" cy="44183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【解】方法一（直接法）：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∈(−∞,+∞)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−1≤1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上单调递增，不符合题意；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−1&gt;1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(−∞,1)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−1,+∞)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题意知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(1,4)⊆(1,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(6,+∞)⊆(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4≤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−1≤6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5≤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[5,7]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法二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（数形结合法）：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−1)[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−1)]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∈(−∞,+∞)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(1,4)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AN.105_1#67aea2840?vcp=1&amp;vop=1&amp;pid=95f20bc16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01203"/>
                <a:ext cx="11109960" cy="4418330"/>
              </a:xfrm>
              <a:prstGeom prst="rect">
                <a:avLst/>
              </a:prstGeom>
              <a:blipFill>
                <a:blip r:embed="rId4"/>
                <a:stretch>
                  <a:fillRect l="-1317" b="-317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&amp;si=4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AN.105_2#67aea2840?vcp=1&amp;vop=1&amp;pid=95f20bc16&amp;color=36,64,97&amp;mp=1&amp;vtp=1&amp;bt=1&amp;bbb=1"/>
              <p:cNvSpPr/>
              <p:nvPr/>
            </p:nvSpPr>
            <p:spPr>
              <a:xfrm>
                <a:off x="539496" y="828000"/>
                <a:ext cx="11109960" cy="16749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(6,+∞)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有一实数根为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，所以另一实数根在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[4,6]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上，如图所示.</a:t>
                </a:r>
                <a:endParaRPr lang="en-US" altLang="zh-CN" sz="1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𝑓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nor/>
                                  </m:rP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 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(4)≤0,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𝑓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nor/>
                                  </m:rP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 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(6)≥0,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3×(5−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)≤0,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5×(7−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)≥0,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5≤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[5,7]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AN.105_2#67aea2840?vcp=1&amp;vop=1&amp;pid=95f20bc16&amp;color=36,64,97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1674940"/>
              </a:xfrm>
              <a:prstGeom prst="rect">
                <a:avLst/>
              </a:prstGeom>
              <a:blipFill>
                <a:blip r:embed="rId3"/>
                <a:stretch>
                  <a:fillRect l="-1317" t="-1455" b="-8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7_AN.105_3#67aea2840?htil=4&amp;vcp=1&amp;vop=1&amp;pid=95f20bc16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40544" y="1068918"/>
            <a:ext cx="1517904" cy="1673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AN.105_4#67aea2840?htil=4&amp;vcp=1&amp;vop=1&amp;pid=95f20bc16&amp;color=36,64,97&amp;vtp=1&amp;bbb=1"/>
              <p:cNvSpPr/>
              <p:nvPr/>
            </p:nvSpPr>
            <p:spPr>
              <a:xfrm>
                <a:off x="539496" y="2488144"/>
                <a:ext cx="9464040" cy="36307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方法三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（转化为不等式的恒成立问题）：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∈(−∞,+∞)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(1,4)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(1,4)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上恒成立，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(1,4)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上恒成立，所以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+1&lt;5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≥5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(1,4)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上恒成立.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(6,+∞)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(6,+∞)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上恒成立，所以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+1&gt;7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≤7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(6,+∞)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上恒成立.</a:t>
                </a:r>
                <a:endParaRPr lang="en-US" altLang="zh-CN" sz="18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5≤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≤7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.经检验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符合题意，故实数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[5,7]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AN.105_4#67aea2840?htil=4&amp;vcp=1&amp;vop=1&amp;pid=95f20bc16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88144"/>
                <a:ext cx="9464040" cy="3630740"/>
              </a:xfrm>
              <a:prstGeom prst="rect">
                <a:avLst/>
              </a:prstGeom>
              <a:blipFill>
                <a:blip r:embed="rId5"/>
                <a:stretch>
                  <a:fillRect l="-1546" t="-671" b="-38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&amp;si=4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ee4b4af1b?vcp=1&amp;pid=45b1bb5df&amp;color=0,55,96&amp;vtp=1&amp;bt=1&amp;bbb=1"/>
          <p:cNvSpPr/>
          <p:nvPr/>
        </p:nvSpPr>
        <p:spPr>
          <a:xfrm>
            <a:off x="539496" y="828000"/>
            <a:ext cx="11109960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高分进阶</a:t>
            </a:r>
            <a:endParaRPr lang="en-US" altLang="zh-CN" sz="2400" dirty="0"/>
          </a:p>
        </p:txBody>
      </p:sp>
      <p:sp>
        <p:nvSpPr>
          <p:cNvPr id="3" name="C_6_BD#783badf4d?vcp=1&amp;pid=ee4b4af1b&amp;color=101,101,255&amp;vtp=1&amp;bbb=1"/>
          <p:cNvSpPr/>
          <p:nvPr/>
        </p:nvSpPr>
        <p:spPr>
          <a:xfrm>
            <a:off x="539496" y="1364144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题型5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证明不等式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BD.106_1#a82a16641?vcp=1&amp;vop=1&amp;pid=783badf4d&amp;color=36,64,97&amp;vtp=1&amp;bbb=1"/>
              <p:cNvSpPr/>
              <p:nvPr/>
            </p:nvSpPr>
            <p:spPr>
              <a:xfrm>
                <a:off x="539496" y="185886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例5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BD.106_1#a82a16641?vcp=1&amp;vop=1&amp;pid=783badf4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58862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8_BD.107_1#a1796c37b?vcp=1&amp;vop=1&amp;pid=a82a16641&amp;color=36,64,97&amp;vtp=1&amp;bbb=1"/>
              <p:cNvSpPr/>
              <p:nvPr/>
            </p:nvSpPr>
            <p:spPr>
              <a:xfrm>
                <a:off x="539496" y="2264814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时，讨论函数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的单调性；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8_BD.107_1#a1796c37b?vcp=1&amp;vop=1&amp;pid=a82a16641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64814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8_AN.108_1#a1796c37b?vcp=1&amp;vop=1&amp;pid=a82a16641&amp;color=36,64,97&amp;vtp=1&amp;bbb=1"/>
              <p:cNvSpPr/>
              <p:nvPr/>
            </p:nvSpPr>
            <p:spPr>
              <a:xfrm>
                <a:off x="539496" y="2638131"/>
                <a:ext cx="11109960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不恒成立，所以函数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上单调递减；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不恒成立，所以函数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O_8_AN.108_1#a1796c37b?vcp=1&amp;vop=1&amp;pid=a82a16641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38131"/>
                <a:ext cx="11109960" cy="1192340"/>
              </a:xfrm>
              <a:prstGeom prst="rect">
                <a:avLst/>
              </a:prstGeom>
              <a:blipFill>
                <a:blip r:embed="rId5"/>
                <a:stretch>
                  <a:fillRect l="-1317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3&amp;si=4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8_BD.109_1#62795c7e8?vcp=1&amp;vop=1&amp;pid=a82a16641&amp;color=36,64,97&amp;vtp=1&amp;bt=1&amp;bbb=1"/>
              <p:cNvSpPr/>
              <p:nvPr/>
            </p:nvSpPr>
            <p:spPr>
              <a:xfrm>
                <a:off x="539496" y="1233633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0≤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，证明：当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8_BD.109_1#62795c7e8?vcp=1&amp;vop=1&amp;pid=a82a16641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33633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AN.110_1#62795c7e8?vcp=1&amp;vop=1&amp;pid=a82a16641&amp;color=36,64,97&amp;vtp=1&amp;bbb=1&amp;hb=1"/>
              <p:cNvSpPr/>
              <p:nvPr/>
            </p:nvSpPr>
            <p:spPr>
              <a:xfrm>
                <a:off x="539496" y="1607267"/>
                <a:ext cx="11109960" cy="4202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以不等式化为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时上述不等式显然成立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（提示：特殊值优先计算）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</a:t>
                </a: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:构造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函数法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上单调递减.又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综上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8_AN.110_1#62795c7e8?vcp=1&amp;vop=1&amp;pid=a82a16641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07267"/>
                <a:ext cx="11109960" cy="4202240"/>
              </a:xfrm>
              <a:prstGeom prst="rect">
                <a:avLst/>
              </a:prstGeom>
              <a:blipFill>
                <a:blip r:embed="rId4"/>
                <a:stretch>
                  <a:fillRect l="-1317" r="-823" b="-33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4&amp;si=4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EX.111_1#a82a16641?vcp=1&amp;vop=1&amp;pid=783badf4d&amp;color=36,64,97&amp;vtp=1&amp;bt=1&amp;bbb=1&amp;hb=1"/>
              <p:cNvSpPr/>
              <p:nvPr/>
            </p:nvSpPr>
            <p:spPr>
              <a:xfrm>
                <a:off x="539496" y="1880317"/>
                <a:ext cx="11109960" cy="331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【方法总结】利用导数证明不等式的基本策略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1）比值代换是一种将双变量问题转化为单变量问题的有效途径，构造函数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，并利用函数的单调性证明不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等式即可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，例如对数平均不等式的证明.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2）利用不等式的性质对原不等式作等价转换后，利用导数证明相关的式子成立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，本题证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的关键在于对不等式作等价转换，即当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时，同时除以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，将原不等式转换为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来证明.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3）利用函数的对称性定义，构造对称差函数，即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，是解决极值点偏移问题的基本处理策略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下节讲解）.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7_EX.111_1#a82a16641?vcp=1&amp;vop=1&amp;pid=783badf4d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80317"/>
                <a:ext cx="11109960" cy="3313240"/>
              </a:xfrm>
              <a:prstGeom prst="rect">
                <a:avLst/>
              </a:prstGeom>
              <a:blipFill>
                <a:blip r:embed="rId3"/>
                <a:stretch>
                  <a:fillRect l="-1317" r="-1262" b="-42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5&amp;si=4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BD.112_1#e508e1eb4?vaa=1&amp;vcp=1&amp;vop=1&amp;pid=783badf4d&amp;color=36,64,97&amp;vtp=1&amp;bt=1&amp;bbb=1"/>
              <p:cNvSpPr/>
              <p:nvPr/>
            </p:nvSpPr>
            <p:spPr>
              <a:xfrm>
                <a:off x="539496" y="1022305"/>
                <a:ext cx="11109960" cy="34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5-1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（多选）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则下列说法正确的有(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7_BD.112_1#e508e1eb4?vaa=1&amp;vcp=1&amp;vop=1&amp;pid=783badf4d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022305"/>
                <a:ext cx="11109960" cy="341630"/>
              </a:xfrm>
              <a:prstGeom prst="rect">
                <a:avLst/>
              </a:prstGeom>
              <a:blipFill>
                <a:blip r:embed="rId3"/>
                <a:stretch>
                  <a:fillRect l="-1317" t="-3571" b="-410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114_1#e508e1eb4.bracket?vaa=1&amp;vcp=1&amp;vop=1&amp;pid=783badf4d&amp;color=36,64,97&amp;vpa=15&amp;vtp=1&amp;bbb=1"/>
          <p:cNvSpPr/>
          <p:nvPr/>
        </p:nvSpPr>
        <p:spPr>
          <a:xfrm>
            <a:off x="8534400" y="1089615"/>
            <a:ext cx="7223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7_BD.112_2#e508e1eb4.choices?vaa=1&amp;vcp=1&amp;vop=1&amp;pid=783badf4d&amp;color=36,64,97&amp;vtp=1&amp;bbb=1"/>
              <p:cNvSpPr/>
              <p:nvPr/>
            </p:nvSpPr>
            <p:spPr>
              <a:xfrm>
                <a:off x="539496" y="1370539"/>
                <a:ext cx="11109960" cy="77152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500"/>
                  </a:lnSpc>
                  <a:tabLst>
                    <a:tab pos="566293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900"/>
                  </a:lnSpc>
                  <a:tabLst>
                    <a:tab pos="5662930" algn="l"/>
                  </a:tabLst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7_BD.112_2#e508e1eb4.choices?vaa=1&amp;vcp=1&amp;vop=1&amp;pid=783badf4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70539"/>
                <a:ext cx="11109960" cy="771525"/>
              </a:xfrm>
              <a:prstGeom prst="rect">
                <a:avLst/>
              </a:prstGeom>
              <a:blipFill>
                <a:blip r:embed="rId4"/>
                <a:stretch>
                  <a:fillRect l="-1317" t="-794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7_AS.113_1#e508e1eb4?vaa=1&amp;vcp=1&amp;vop=1&amp;pid=783badf4d&amp;color=36,64,97&amp;vtp=1&amp;bbb=1&amp;hb=1"/>
              <p:cNvSpPr/>
              <p:nvPr/>
            </p:nvSpPr>
            <p:spPr>
              <a:xfrm>
                <a:off x="539496" y="2143842"/>
                <a:ext cx="11109960" cy="392919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成立，故A正确；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知，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 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，故B正确；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)−1=(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，故C错误；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，由B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选项正确知，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)[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及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上单调递增知，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)[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)]&gt;0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D正确.故选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ABD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7_AS.113_1#e508e1eb4?vaa=1&amp;vcp=1&amp;vop=1&amp;pid=783badf4d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43842"/>
                <a:ext cx="11109960" cy="3929190"/>
              </a:xfrm>
              <a:prstGeom prst="rect">
                <a:avLst/>
              </a:prstGeom>
              <a:blipFill>
                <a:blip r:embed="rId5"/>
                <a:stretch>
                  <a:fillRect l="-1317" t="-155" r="-2470" b="-35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6&amp;si=4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116_1#a48885bdf?vcp=1&amp;vop=1&amp;pid=783badf4d&amp;color=36,64,97&amp;vtp=1&amp;bt=1&amp;bbb=1"/>
              <p:cNvSpPr/>
              <p:nvPr/>
            </p:nvSpPr>
            <p:spPr>
              <a:xfrm>
                <a:off x="539496" y="1262081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5-2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证明：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116_1#a48885bdf?vcp=1&amp;vop=1&amp;pid=783badf4d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62081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117_1#a48885bdf?vcp=1&amp;vop=1&amp;pid=783badf4d&amp;color=36,64,97&amp;vtp=1&amp;bbb=1"/>
              <p:cNvSpPr/>
              <p:nvPr/>
            </p:nvSpPr>
            <p:spPr>
              <a:xfrm>
                <a:off x="539496" y="1623015"/>
                <a:ext cx="11109960" cy="41260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−1≥0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恒成立，且只在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∀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∈[0,+∞)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恒成立，且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不恒等于0,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AN.117_1#a48885bdf?vcp=1&amp;vop=1&amp;pid=783badf4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23015"/>
                <a:ext cx="11109960" cy="4126040"/>
              </a:xfrm>
              <a:prstGeom prst="rect">
                <a:avLst/>
              </a:prstGeom>
              <a:blipFill>
                <a:blip r:embed="rId4"/>
                <a:stretch>
                  <a:fillRect l="-1317" b="-339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7&amp;si=4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118_1#fdac15455?vcp=1&amp;vop=1&amp;pid=783badf4d&amp;color=36,64,97&amp;vtp=1&amp;bt=1&amp;bbb=1"/>
              <p:cNvSpPr/>
              <p:nvPr/>
            </p:nvSpPr>
            <p:spPr>
              <a:xfrm>
                <a:off x="539496" y="2663367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5-3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118_1#fdac15455?vcp=1&amp;vop=1&amp;pid=783badf4d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63367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BD.119_1#42a55714b?vcp=1&amp;vop=1&amp;pid=fdac15455&amp;color=36,64,97&amp;vtp=1&amp;bbb=1"/>
              <p:cNvSpPr/>
              <p:nvPr/>
            </p:nvSpPr>
            <p:spPr>
              <a:xfrm>
                <a:off x="539496" y="3066274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处的切线方程；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8_BD.119_1#42a55714b?vcp=1&amp;vop=1&amp;pid=fdac15455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66274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8_AN.120_1#42a55714b?vcp=1&amp;vop=1&amp;pid=fdac15455&amp;color=36,64,97&amp;vtp=1&amp;bbb=1"/>
              <p:cNvSpPr/>
              <p:nvPr/>
            </p:nvSpPr>
            <p:spPr>
              <a:xfrm>
                <a:off x="539496" y="3439591"/>
                <a:ext cx="11109960" cy="938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【解】因为函数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&gt;−1)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处的切线方程为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8_AN.120_1#42a55714b?vcp=1&amp;vop=1&amp;pid=fdac15455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439591"/>
                <a:ext cx="11109960" cy="938340"/>
              </a:xfrm>
              <a:prstGeom prst="rect">
                <a:avLst/>
              </a:prstGeom>
              <a:blipFill>
                <a:blip r:embed="rId5"/>
                <a:stretch>
                  <a:fillRect l="-1317" b="-149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8&amp;si=4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8_BD.121_1#6d052776e?vcp=1&amp;vop=1&amp;pid=fdac15455&amp;color=36,64,97&amp;vtp=1&amp;bt=1&amp;bbb=1"/>
              <p:cNvSpPr/>
              <p:nvPr/>
            </p:nvSpPr>
            <p:spPr>
              <a:xfrm>
                <a:off x="539496" y="924546"/>
                <a:ext cx="11109960" cy="3632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时，证明：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8_BD.121_1#6d052776e?vcp=1&amp;vop=1&amp;pid=fdac15455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924546"/>
                <a:ext cx="11109960" cy="363284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AN.122_1#6d052776e?vcp=1&amp;vop=1&amp;pid=fdac15455&amp;color=36,64,97&amp;vtp=1&amp;bbb=1"/>
              <p:cNvSpPr/>
              <p:nvPr/>
            </p:nvSpPr>
            <p:spPr>
              <a:xfrm>
                <a:off x="539496" y="1298180"/>
                <a:ext cx="11109960" cy="461759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+1)≤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(∗)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(−1)=−1−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1≤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(−1,−2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8_AN.122_1#6d052776e?vcp=1&amp;vop=1&amp;pid=fdac15455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98180"/>
                <a:ext cx="11109960" cy="4617593"/>
              </a:xfrm>
              <a:prstGeom prst="rect">
                <a:avLst/>
              </a:prstGeom>
              <a:blipFill>
                <a:blip r:embed="rId4"/>
                <a:stretch>
                  <a:fillRect l="-1317" b="-30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9&amp;si=4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8_AN.122_2#6d052776e?vcp=1&amp;vop=1&amp;pid=fdac15455&amp;color=36,64,97&amp;mp=1&amp;vtp=1&amp;bt=1&amp;bbb=1"/>
              <p:cNvSpPr/>
              <p:nvPr/>
            </p:nvSpPr>
            <p:spPr>
              <a:xfrm>
                <a:off x="539496" y="2267095"/>
                <a:ext cx="11109960" cy="25000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1≤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</m:rad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[1,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∈(−1,+∞)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恒成立，即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恒成立，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(∗)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+1)≤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此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+1)≤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8_AN.122_2#6d052776e?vcp=1&amp;vop=1&amp;pid=fdac15455&amp;color=36,64,97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67095"/>
                <a:ext cx="11109960" cy="2500059"/>
              </a:xfrm>
              <a:prstGeom prst="rect">
                <a:avLst/>
              </a:prstGeom>
              <a:blipFill>
                <a:blip r:embed="rId3"/>
                <a:stretch>
                  <a:fillRect l="-1317" b="-56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830a92724?lid=83e7103c1&amp;cid=83e7103c1&amp;vtp=1&amp;bbb=1">
            <a:hlinkClick r:id="rId3" action="ppaction://hlinksldjump"/>
          </p:cNvPr>
          <p:cNvSpPr/>
          <p:nvPr/>
        </p:nvSpPr>
        <p:spPr>
          <a:xfrm>
            <a:off x="4032504" y="1779763"/>
            <a:ext cx="5760720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100"/>
              </a:lnSpc>
            </a:pPr>
            <a:r>
              <a:rPr lang="en-US" altLang="zh-CN" sz="15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知识点1</a:t>
            </a:r>
            <a:r>
              <a:rPr lang="en-US" altLang="zh-CN" sz="15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5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函数的单调性与其导函数正负的关系</a:t>
            </a:r>
            <a:endParaRPr lang="en-US" altLang="zh-CN" sz="1500" dirty="0"/>
          </a:p>
        </p:txBody>
      </p:sp>
      <p:sp>
        <p:nvSpPr>
          <p:cNvPr id="3" name="C_1#目录1:830a92724?lid=70c376de9&amp;cid=70c376de9&amp;vtp=1&amp;bbb=1">
            <a:hlinkClick r:id="rId3" action="ppaction://hlinksldjump"/>
          </p:cNvPr>
          <p:cNvSpPr/>
          <p:nvPr/>
        </p:nvSpPr>
        <p:spPr>
          <a:xfrm>
            <a:off x="4032504" y="2182099"/>
            <a:ext cx="5760720" cy="4891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100"/>
              </a:lnSpc>
            </a:pPr>
            <a:r>
              <a:rPr lang="en-US" altLang="zh-CN" sz="15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知识点2</a:t>
            </a:r>
            <a:r>
              <a:rPr lang="en-US" altLang="zh-CN" sz="15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500" b="0" i="0" dirty="0" err="1" smtClean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函数图象的变化趋势与导数值大小的</a:t>
            </a:r>
            <a:endParaRPr lang="en-US" altLang="zh-CN" sz="1500" b="0" i="0" dirty="0" smtClean="0">
              <a:solidFill>
                <a:srgbClr val="6565FF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  <a:p>
            <a:pPr marL="0" algn="l" latinLnBrk="1">
              <a:lnSpc>
                <a:spcPts val="2100"/>
              </a:lnSpc>
            </a:pPr>
            <a:r>
              <a:rPr lang="en-US" altLang="zh-CN" sz="1500" b="0" i="0" dirty="0" err="1" smtClean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关系</a:t>
            </a:r>
            <a:endParaRPr lang="en-US" altLang="zh-CN" sz="1500" dirty="0"/>
          </a:p>
        </p:txBody>
      </p:sp>
      <p:sp>
        <p:nvSpPr>
          <p:cNvPr id="4" name="C_1#目录1:830a92724?lid=18e5e1a9d&amp;cid=18e5e1a9d&amp;vtp=1&amp;bbb=1">
            <a:hlinkClick r:id="rId4" action="ppaction://hlinksldjump"/>
          </p:cNvPr>
          <p:cNvSpPr/>
          <p:nvPr/>
        </p:nvSpPr>
        <p:spPr>
          <a:xfrm>
            <a:off x="8348472" y="1920712"/>
            <a:ext cx="3771810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100"/>
              </a:lnSpc>
            </a:pPr>
            <a:r>
              <a:rPr lang="en-US" altLang="zh-CN" sz="15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要点1</a:t>
            </a:r>
            <a:r>
              <a:rPr lang="en-US" altLang="zh-CN" sz="15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500" b="0" i="0" dirty="0" err="1" smtClean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导数背景下函数单调性充要条件的探</a:t>
            </a:r>
            <a:endParaRPr lang="en-US" altLang="zh-CN" sz="1500" b="0" i="0" dirty="0" smtClean="0">
              <a:solidFill>
                <a:srgbClr val="6565FF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  <a:p>
            <a:pPr marL="0" algn="l" latinLnBrk="1">
              <a:lnSpc>
                <a:spcPts val="2100"/>
              </a:lnSpc>
            </a:pPr>
            <a:r>
              <a:rPr lang="en-US" altLang="zh-CN" sz="1500" b="0" i="0" dirty="0" smtClean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究</a:t>
            </a:r>
            <a:endParaRPr lang="en-US" altLang="zh-CN" sz="1500" dirty="0"/>
          </a:p>
        </p:txBody>
      </p:sp>
      <p:sp>
        <p:nvSpPr>
          <p:cNvPr id="5" name="C_1#目录1:830a92724?lid=6a0077922&amp;cid=6a0077922&amp;vtp=1&amp;bbb=1">
            <a:hlinkClick r:id="rId5" action="ppaction://hlinksldjump"/>
          </p:cNvPr>
          <p:cNvSpPr/>
          <p:nvPr/>
        </p:nvSpPr>
        <p:spPr>
          <a:xfrm>
            <a:off x="8348472" y="2430445"/>
            <a:ext cx="3771810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100"/>
              </a:lnSpc>
            </a:pPr>
            <a:r>
              <a:rPr lang="en-US" altLang="zh-CN" sz="15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要点2</a:t>
            </a:r>
            <a:r>
              <a:rPr lang="en-US" altLang="zh-CN" sz="15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500" b="0" i="0" dirty="0" err="1" smtClean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已知函数单调性求参数的值或取值范</a:t>
            </a:r>
            <a:endParaRPr lang="en-US" altLang="zh-CN" sz="1500" b="0" i="0" dirty="0" smtClean="0">
              <a:solidFill>
                <a:srgbClr val="6565FF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  <a:p>
            <a:pPr marL="0" algn="l" latinLnBrk="1">
              <a:lnSpc>
                <a:spcPts val="2100"/>
              </a:lnSpc>
            </a:pPr>
            <a:r>
              <a:rPr lang="en-US" altLang="zh-CN" sz="1500" b="0" i="0" dirty="0" err="1" smtClean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围问题</a:t>
            </a:r>
            <a:r>
              <a:rPr lang="en-US" altLang="zh-CN" sz="1500" b="0" i="0" dirty="0" smtClean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5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▶难点</a:t>
            </a:r>
            <a:endParaRPr lang="en-US" altLang="zh-CN" sz="1500" dirty="0"/>
          </a:p>
        </p:txBody>
      </p:sp>
      <p:sp>
        <p:nvSpPr>
          <p:cNvPr id="6" name="C_1#目录1:830a92724?lid=f5cf75f1c&amp;cid=f5cf75f1c&amp;vtp=1&amp;bbb=1">
            <a:hlinkClick r:id="rId6" action="ppaction://hlinksldjump"/>
          </p:cNvPr>
          <p:cNvSpPr/>
          <p:nvPr/>
        </p:nvSpPr>
        <p:spPr>
          <a:xfrm>
            <a:off x="8348472" y="2877426"/>
            <a:ext cx="3771810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100"/>
              </a:lnSpc>
            </a:pPr>
            <a:r>
              <a:rPr lang="en-US" altLang="zh-CN" sz="15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要点3</a:t>
            </a:r>
            <a:r>
              <a:rPr lang="en-US" altLang="zh-CN" sz="15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5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证明不等式</a:t>
            </a:r>
            <a:r>
              <a:rPr lang="en-US" altLang="zh-CN" sz="15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5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▶难点</a:t>
            </a:r>
            <a:endParaRPr lang="en-US" altLang="zh-CN" sz="1500" dirty="0"/>
          </a:p>
        </p:txBody>
      </p:sp>
      <p:sp>
        <p:nvSpPr>
          <p:cNvPr id="7" name="C_1#目录1:830a92724?lid=56c9dfbbe&amp;cid=56c9dfbbe&amp;vtp=1&amp;bbb=1">
            <a:hlinkClick r:id="rId7" action="ppaction://hlinksldjump"/>
          </p:cNvPr>
          <p:cNvSpPr/>
          <p:nvPr/>
        </p:nvSpPr>
        <p:spPr>
          <a:xfrm>
            <a:off x="4032504" y="4101084"/>
            <a:ext cx="5760720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100"/>
              </a:lnSpc>
            </a:pPr>
            <a:r>
              <a:rPr lang="en-US" altLang="zh-CN" sz="15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易错点1</a:t>
            </a:r>
            <a:r>
              <a:rPr lang="en-US" altLang="zh-CN" sz="15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5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求函数的单调区间时忽略定义域致误</a:t>
            </a:r>
            <a:endParaRPr lang="en-US" altLang="zh-CN" sz="1500" dirty="0"/>
          </a:p>
        </p:txBody>
      </p:sp>
      <p:sp>
        <p:nvSpPr>
          <p:cNvPr id="8" name="C_1#目录1:830a92724?lid=7579e0d01&amp;cid=7579e0d01&amp;vtp=1&amp;bbb=1">
            <a:hlinkClick r:id="rId8" action="ppaction://hlinksldjump"/>
          </p:cNvPr>
          <p:cNvSpPr/>
          <p:nvPr/>
        </p:nvSpPr>
        <p:spPr>
          <a:xfrm>
            <a:off x="4032504" y="4494276"/>
            <a:ext cx="5760720" cy="54864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100"/>
              </a:lnSpc>
            </a:pPr>
            <a:r>
              <a:rPr lang="en-US" altLang="zh-CN" sz="15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易错点2</a:t>
            </a:r>
            <a:r>
              <a:rPr lang="en-US" altLang="zh-CN" sz="15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500" b="0" i="0" dirty="0" err="1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对函数单调递增（减）</a:t>
            </a:r>
            <a:r>
              <a:rPr lang="en-US" altLang="zh-CN" sz="1500" b="0" i="0" dirty="0" err="1" smtClean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的充要条件理</a:t>
            </a:r>
            <a:endParaRPr lang="en-US" altLang="zh-CN" sz="1500" b="0" i="0" dirty="0" smtClean="0">
              <a:solidFill>
                <a:srgbClr val="6565FF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  <a:p>
            <a:pPr marL="0" algn="l" latinLnBrk="1">
              <a:lnSpc>
                <a:spcPts val="2100"/>
              </a:lnSpc>
            </a:pPr>
            <a:r>
              <a:rPr lang="en-US" altLang="zh-CN" sz="1500" b="0" i="0" dirty="0" err="1" smtClean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解不透彻致误</a:t>
            </a:r>
            <a:endParaRPr lang="en-US" altLang="zh-CN" sz="1500" dirty="0"/>
          </a:p>
        </p:txBody>
      </p:sp>
      <p:sp>
        <p:nvSpPr>
          <p:cNvPr id="9" name="C_1#目录1:830a92724?lid=7e66d500f&amp;cid=7e66d500f&amp;vtp=1&amp;bbb=1">
            <a:hlinkClick r:id="rId9" action="ppaction://hlinksldjump"/>
          </p:cNvPr>
          <p:cNvSpPr/>
          <p:nvPr/>
        </p:nvSpPr>
        <p:spPr>
          <a:xfrm>
            <a:off x="8348472" y="4000500"/>
            <a:ext cx="3709057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100"/>
              </a:lnSpc>
            </a:pPr>
            <a:r>
              <a:rPr lang="en-US" altLang="zh-CN" sz="15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题型1</a:t>
            </a:r>
            <a:r>
              <a:rPr lang="en-US" altLang="zh-CN" sz="15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5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求函数的单调区间</a:t>
            </a:r>
            <a:endParaRPr lang="en-US" altLang="zh-CN" sz="1500" dirty="0"/>
          </a:p>
        </p:txBody>
      </p:sp>
      <p:sp>
        <p:nvSpPr>
          <p:cNvPr id="10" name="C_1#目录1:830a92724?lid=db02e75e0&amp;cid=db02e75e0&amp;vtp=1&amp;bbb=1">
            <a:hlinkClick r:id="rId10" action="ppaction://hlinksldjump"/>
          </p:cNvPr>
          <p:cNvSpPr/>
          <p:nvPr/>
        </p:nvSpPr>
        <p:spPr>
          <a:xfrm>
            <a:off x="8348472" y="4377233"/>
            <a:ext cx="3709057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100"/>
              </a:lnSpc>
            </a:pPr>
            <a:r>
              <a:rPr lang="en-US" altLang="zh-CN" sz="15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题型2</a:t>
            </a:r>
            <a:r>
              <a:rPr lang="en-US" altLang="zh-CN" sz="15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5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函数与导函数的图象</a:t>
            </a:r>
            <a:endParaRPr lang="en-US" altLang="zh-CN" sz="1500" dirty="0"/>
          </a:p>
        </p:txBody>
      </p:sp>
      <p:sp>
        <p:nvSpPr>
          <p:cNvPr id="11" name="C_1#目录1:830a92724?lid=2d355ddcf&amp;cid=2d355ddcf&amp;vtp=1&amp;bbb=1">
            <a:hlinkClick r:id="rId11" action="ppaction://hlinksldjump"/>
          </p:cNvPr>
          <p:cNvSpPr/>
          <p:nvPr/>
        </p:nvSpPr>
        <p:spPr>
          <a:xfrm>
            <a:off x="8348472" y="4753966"/>
            <a:ext cx="3709057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100"/>
              </a:lnSpc>
            </a:pPr>
            <a:r>
              <a:rPr lang="en-US" altLang="zh-CN" sz="15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题型3</a:t>
            </a:r>
            <a:r>
              <a:rPr lang="en-US" altLang="zh-CN" sz="15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5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讨论含参函数的单调性</a:t>
            </a:r>
            <a:endParaRPr lang="en-US" altLang="zh-CN" sz="1500" dirty="0"/>
          </a:p>
        </p:txBody>
      </p:sp>
      <p:sp>
        <p:nvSpPr>
          <p:cNvPr id="12" name="C_1#目录1:830a92724?lid=95f20bc16&amp;cid=95f20bc16&amp;vtp=1&amp;bbb=1">
            <a:hlinkClick r:id="rId12" action="ppaction://hlinksldjump"/>
          </p:cNvPr>
          <p:cNvSpPr/>
          <p:nvPr/>
        </p:nvSpPr>
        <p:spPr>
          <a:xfrm>
            <a:off x="8348472" y="5130699"/>
            <a:ext cx="3709057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100"/>
              </a:lnSpc>
            </a:pPr>
            <a:r>
              <a:rPr lang="en-US" altLang="zh-CN" sz="1500" b="0" i="0" dirty="0" err="1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题型</a:t>
            </a:r>
            <a:r>
              <a:rPr lang="en-US" altLang="zh-CN" sz="15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500" b="0" i="0" dirty="0" err="1" smtClean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已知函数单调性求参数的取值或取值</a:t>
            </a:r>
            <a:endParaRPr lang="en-US" altLang="zh-CN" sz="1500" b="0" i="0" dirty="0" smtClean="0">
              <a:solidFill>
                <a:srgbClr val="6565FF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  <a:p>
            <a:pPr marL="0" algn="l" latinLnBrk="1">
              <a:lnSpc>
                <a:spcPts val="2100"/>
              </a:lnSpc>
            </a:pPr>
            <a:r>
              <a:rPr lang="en-US" altLang="zh-CN" sz="1500" b="0" i="0" dirty="0" err="1" smtClean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范围</a:t>
            </a:r>
            <a:endParaRPr lang="en-US" altLang="zh-CN" sz="1500" dirty="0"/>
          </a:p>
        </p:txBody>
      </p:sp>
      <p:sp>
        <p:nvSpPr>
          <p:cNvPr id="13" name="C_1#目录1:830a92724?lid=783badf4d&amp;cid=783badf4d&amp;vtp=1&amp;bbb=1">
            <a:hlinkClick r:id="rId13" action="ppaction://hlinksldjump"/>
          </p:cNvPr>
          <p:cNvSpPr/>
          <p:nvPr/>
        </p:nvSpPr>
        <p:spPr>
          <a:xfrm>
            <a:off x="8348472" y="5608016"/>
            <a:ext cx="3709057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100"/>
              </a:lnSpc>
            </a:pPr>
            <a:r>
              <a:rPr lang="en-US" altLang="zh-CN" sz="15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题型5</a:t>
            </a:r>
            <a:r>
              <a:rPr lang="en-US" altLang="zh-CN" sz="15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5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证明不等式</a:t>
            </a:r>
            <a:endParaRPr lang="en-US" altLang="zh-CN" sz="1500" dirty="0"/>
          </a:p>
        </p:txBody>
      </p:sp>
      <p:sp>
        <p:nvSpPr>
          <p:cNvPr id="14" name="C_1#目录1:830a92724?lid=af8011dbf&amp;cid=af8011dbf&amp;vtp=1&amp;bbb=1">
            <a:hlinkClick r:id="rId14" action="ppaction://hlinksldjump"/>
          </p:cNvPr>
          <p:cNvSpPr/>
          <p:nvPr/>
        </p:nvSpPr>
        <p:spPr>
          <a:xfrm>
            <a:off x="8348472" y="5984748"/>
            <a:ext cx="3709057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100"/>
              </a:lnSpc>
            </a:pPr>
            <a:r>
              <a:rPr lang="en-US" altLang="zh-CN" sz="15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题型6</a:t>
            </a:r>
            <a:r>
              <a:rPr lang="en-US" altLang="zh-CN" sz="15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5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构造函数解不等式问题</a:t>
            </a:r>
            <a:endParaRPr lang="en-US" altLang="zh-CN" sz="1500" dirty="0"/>
          </a:p>
        </p:txBody>
      </p:sp>
      <p:pic>
        <p:nvPicPr>
          <p:cNvPr id="15" name="O_0#目录1:830a92724.fixed?vcp=1&amp;color=36,64,97&amp;tib=255,255,255&amp;vtp=1&amp;bt=1" descr="preencoded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032504" y="987552"/>
            <a:ext cx="731520" cy="768096"/>
          </a:xfrm>
          <a:prstGeom prst="rect">
            <a:avLst/>
          </a:prstGeom>
        </p:spPr>
      </p:pic>
      <p:pic>
        <p:nvPicPr>
          <p:cNvPr id="16" name="O_0#目录1:830a92724.fixed?vcp=1&amp;color=36,64,97&amp;tib=255,255,255&amp;vtp=1" descr="preencoded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348472" y="987552"/>
            <a:ext cx="731520" cy="768096"/>
          </a:xfrm>
          <a:prstGeom prst="rect">
            <a:avLst/>
          </a:prstGeom>
        </p:spPr>
      </p:pic>
      <p:pic>
        <p:nvPicPr>
          <p:cNvPr id="17" name="O_0#目录1:830a92724.fixed?vcp=1&amp;color=36,64,97&amp;tib=255,255,255&amp;vtp=1" descr="preencoded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032504" y="3374136"/>
            <a:ext cx="731520" cy="768096"/>
          </a:xfrm>
          <a:prstGeom prst="rect">
            <a:avLst/>
          </a:prstGeom>
        </p:spPr>
      </p:pic>
      <p:pic>
        <p:nvPicPr>
          <p:cNvPr id="18" name="O_0#目录1:830a92724.fixed?vcp=1&amp;color=36,64,97&amp;tib=255,255,255&amp;vtp=1" descr="preencoded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348472" y="3374136"/>
            <a:ext cx="731520" cy="768096"/>
          </a:xfrm>
          <a:prstGeom prst="rect">
            <a:avLst/>
          </a:prstGeom>
        </p:spPr>
      </p:pic>
      <p:pic>
        <p:nvPicPr>
          <p:cNvPr id="19" name="O_0#目录1:830a92724.fixed?vcp=1&amp;color=36,64,97&amp;tib=255,255,255&amp;vtp=1" descr="preencoded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032504" y="5522976"/>
            <a:ext cx="731520" cy="768096"/>
          </a:xfrm>
          <a:prstGeom prst="rect">
            <a:avLst/>
          </a:prstGeom>
        </p:spPr>
      </p:pic>
      <p:sp>
        <p:nvSpPr>
          <p:cNvPr id="20" name="O_0#目录1:830a92724.fixed?vcp=1&amp;color=255,255,255&amp;vtp=1&amp;bbb=1"/>
          <p:cNvSpPr/>
          <p:nvPr/>
        </p:nvSpPr>
        <p:spPr>
          <a:xfrm>
            <a:off x="4032504" y="987552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altLang="zh-CN" sz="2400" dirty="0"/>
          </a:p>
        </p:txBody>
      </p:sp>
      <p:sp>
        <p:nvSpPr>
          <p:cNvPr id="21" name="O_0#目录1:830a92724.fixed?vcp=1&amp;color=255,255,255&amp;vtp=1&amp;bbb=1"/>
          <p:cNvSpPr/>
          <p:nvPr/>
        </p:nvSpPr>
        <p:spPr>
          <a:xfrm>
            <a:off x="8348472" y="987552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altLang="zh-CN" sz="2400" dirty="0"/>
          </a:p>
        </p:txBody>
      </p:sp>
      <p:sp>
        <p:nvSpPr>
          <p:cNvPr id="22" name="O_0#目录1:830a92724.fixed?vcp=1&amp;color=255,255,255&amp;vtp=1&amp;bbb=1"/>
          <p:cNvSpPr/>
          <p:nvPr/>
        </p:nvSpPr>
        <p:spPr>
          <a:xfrm>
            <a:off x="4032504" y="3374136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03</a:t>
            </a:r>
            <a:endParaRPr lang="en-US" altLang="zh-CN" sz="2400" dirty="0"/>
          </a:p>
        </p:txBody>
      </p:sp>
      <p:sp>
        <p:nvSpPr>
          <p:cNvPr id="23" name="O_0#目录1:830a92724.fixed?vcp=1&amp;color=255,255,255&amp;vtp=1&amp;bbb=1"/>
          <p:cNvSpPr/>
          <p:nvPr/>
        </p:nvSpPr>
        <p:spPr>
          <a:xfrm>
            <a:off x="8348472" y="3374136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04</a:t>
            </a:r>
            <a:endParaRPr lang="en-US" altLang="zh-CN" sz="2400" dirty="0"/>
          </a:p>
        </p:txBody>
      </p:sp>
      <p:sp>
        <p:nvSpPr>
          <p:cNvPr id="24" name="O_0#目录1:830a92724.fixed?vcp=1&amp;color=255,255,255&amp;vtp=1&amp;bbb=1"/>
          <p:cNvSpPr/>
          <p:nvPr/>
        </p:nvSpPr>
        <p:spPr>
          <a:xfrm>
            <a:off x="4032504" y="5522976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05</a:t>
            </a:r>
            <a:endParaRPr lang="en-US" altLang="zh-CN" sz="2400" dirty="0"/>
          </a:p>
        </p:txBody>
      </p:sp>
      <p:sp>
        <p:nvSpPr>
          <p:cNvPr id="25" name="O_0#目录1:830a92724.fixed?lid=830a92724&amp;vcp=1&amp;color=0,55,96&amp;vtp=1&amp;bbb=1">
            <a:hlinkClick r:id="rId3" action="ppaction://hlinksldjump"/>
          </p:cNvPr>
          <p:cNvSpPr/>
          <p:nvPr/>
        </p:nvSpPr>
        <p:spPr>
          <a:xfrm>
            <a:off x="4965192" y="1133856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知识绘</a:t>
            </a:r>
            <a:endParaRPr lang="en-US" altLang="zh-CN" sz="2400" dirty="0"/>
          </a:p>
        </p:txBody>
      </p:sp>
      <p:sp>
        <p:nvSpPr>
          <p:cNvPr id="26" name="O_0#目录1:830a92724.fixed?lid=27f773610&amp;vcp=1&amp;color=0,55,96&amp;vtp=1&amp;bbb=1">
            <a:hlinkClick r:id="rId4" action="ppaction://hlinksldjump"/>
          </p:cNvPr>
          <p:cNvSpPr/>
          <p:nvPr/>
        </p:nvSpPr>
        <p:spPr>
          <a:xfrm>
            <a:off x="9290304" y="1133856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重难斩</a:t>
            </a:r>
            <a:endParaRPr lang="en-US" altLang="zh-CN" sz="2400" dirty="0"/>
          </a:p>
        </p:txBody>
      </p:sp>
      <p:sp>
        <p:nvSpPr>
          <p:cNvPr id="27" name="O_0#目录1:830a92724.fixed?lid=d670740db&amp;vcp=1&amp;color=0,55,96&amp;vtp=1&amp;bbb=1">
            <a:hlinkClick r:id="rId7" action="ppaction://hlinksldjump"/>
          </p:cNvPr>
          <p:cNvSpPr/>
          <p:nvPr/>
        </p:nvSpPr>
        <p:spPr>
          <a:xfrm>
            <a:off x="4965192" y="3520440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易错记</a:t>
            </a:r>
            <a:endParaRPr lang="en-US" altLang="zh-CN" sz="2400" dirty="0"/>
          </a:p>
        </p:txBody>
      </p:sp>
      <p:sp>
        <p:nvSpPr>
          <p:cNvPr id="28" name="O_0#目录1:830a92724.fixed?lid=45b1bb5df&amp;vcp=1&amp;color=0,55,96&amp;vtp=1&amp;bbb=1">
            <a:hlinkClick r:id="rId9" action="ppaction://hlinksldjump"/>
          </p:cNvPr>
          <p:cNvSpPr/>
          <p:nvPr/>
        </p:nvSpPr>
        <p:spPr>
          <a:xfrm>
            <a:off x="9290304" y="3520440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题型诀</a:t>
            </a:r>
            <a:endParaRPr lang="en-US" altLang="zh-CN" sz="2400" dirty="0"/>
          </a:p>
        </p:txBody>
      </p:sp>
      <p:sp>
        <p:nvSpPr>
          <p:cNvPr id="29" name="O_0#目录1:830a92724.fixed?lid=e59d63d67&amp;vcp=1&amp;color=0,55,96&amp;vtp=1&amp;bbb=1">
            <a:hlinkClick r:id="rId17" action="ppaction://hlinksldjump"/>
          </p:cNvPr>
          <p:cNvSpPr/>
          <p:nvPr/>
        </p:nvSpPr>
        <p:spPr>
          <a:xfrm>
            <a:off x="4965192" y="5669280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巩固练</a:t>
            </a:r>
            <a:endParaRPr lang="en-US" altLang="zh-CN" sz="2400" dirty="0"/>
          </a:p>
        </p:txBody>
      </p:sp>
    </p:spTree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0&amp;si=5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af8011dbf?vcp=1&amp;pid=ee4b4af1b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题型6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构造函数解不等式问题</a:t>
            </a:r>
            <a:endParaRPr lang="en-US" altLang="zh-CN" sz="22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7_BD.123_1#b51aa33f7?vaa=1&amp;vcp=1&amp;vop=1&amp;pid=af8011dbf&amp;color=36,64,97&amp;vtp=1&amp;bbb=1&amp;hb=1"/>
              <p:cNvSpPr/>
              <p:nvPr/>
            </p:nvSpPr>
            <p:spPr>
              <a:xfrm>
                <a:off x="539496" y="1318332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例6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已知定义在</a:t>
                </a:r>
                <a14:m>
                  <m:oMath xmlns:m="http://schemas.openxmlformats.org/officeDocument/2006/math">
                    <m:r>
                      <a:rPr lang="en-US" altLang="zh-CN" sz="1800" b="1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上的可导函数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的导函数为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，对任意实数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均有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成立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+1)−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b="1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上的奇函数，则不等式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𝑥𝑓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的解集是(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3" name="QC_7_BD.123_1#b51aa33f7?vaa=1&amp;vcp=1&amp;vop=1&amp;pid=af8011dbf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18332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7_AN.126_1#b51aa33f7.bracket?vaa=1&amp;vcp=1&amp;vop=1&amp;pid=af8011dbf&amp;color=36,64,97&amp;vpa=16&amp;vtp=1"/>
          <p:cNvSpPr/>
          <p:nvPr/>
        </p:nvSpPr>
        <p:spPr>
          <a:xfrm>
            <a:off x="7454138" y="1827998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7_BD.123_2#b51aa33f7.choices?vaa=1&amp;vcp=1&amp;vop=1&amp;pid=af8011dbf&amp;color=36,64,97&amp;vtp=1&amp;bbb=1"/>
              <p:cNvSpPr/>
              <p:nvPr/>
            </p:nvSpPr>
            <p:spPr>
              <a:xfrm>
                <a:off x="539496" y="2134639"/>
                <a:ext cx="11109960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856865" algn="l"/>
                    <a:tab pos="5662930" algn="l"/>
                    <a:tab pos="84943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(−∞,1)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7_BD.123_2#b51aa33f7.choices?vaa=1&amp;vcp=1&amp;vop=1&amp;pid=af8011dbf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34639"/>
                <a:ext cx="11109960" cy="355600"/>
              </a:xfrm>
              <a:prstGeom prst="rect">
                <a:avLst/>
              </a:prstGeom>
              <a:blipFill>
                <a:blip r:embed="rId4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7_EX.124_1#b51aa33f7?vaa=1&amp;vcp=1&amp;vop=1&amp;pid=af8011dbf&amp;color=36,64,97&amp;vtp=1&amp;bbb=1&amp;hb=1"/>
              <p:cNvSpPr/>
              <p:nvPr/>
            </p:nvSpPr>
            <p:spPr>
              <a:xfrm>
                <a:off x="539496" y="2495256"/>
                <a:ext cx="11109960" cy="7986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【思路分析】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构造函数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𝑥𝑓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，利用导数和已知条件判断出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1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上为增函数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，由此求出不等式的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解集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6" name="QC_7_EX.124_1#b51aa33f7?vaa=1&amp;vcp=1&amp;vop=1&amp;pid=af8011dbf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95256"/>
                <a:ext cx="11109960" cy="798640"/>
              </a:xfrm>
              <a:prstGeom prst="rect">
                <a:avLst/>
              </a:prstGeom>
              <a:blipFill>
                <a:blip r:embed="rId5"/>
                <a:stretch>
                  <a:fillRect l="-1317" r="-220" b="-175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7_AS.125_1#b51aa33f7?vaa=1&amp;vcp=1&amp;vop=1&amp;pid=af8011dbf&amp;color=36,64,97&amp;vtp=1&amp;bbb=1&amp;hb=1"/>
              <p:cNvSpPr/>
              <p:nvPr/>
            </p:nvSpPr>
            <p:spPr>
              <a:xfrm>
                <a:off x="539496" y="3297515"/>
                <a:ext cx="11109960" cy="12177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由题可知所求不等式等价于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𝑥𝑓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𝑥𝑓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𝑥𝑓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恒成立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上为增函数.又因为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是奇函数，所以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，所以所求不等式等价于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,所以所求不等式的解集为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，故选A.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7" name="QC_7_AS.125_1#b51aa33f7?vaa=1&amp;vcp=1&amp;vop=1&amp;pid=af8011dbf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97515"/>
                <a:ext cx="11109960" cy="1217740"/>
              </a:xfrm>
              <a:prstGeom prst="rect">
                <a:avLst/>
              </a:prstGeom>
              <a:blipFill>
                <a:blip r:embed="rId6"/>
                <a:stretch>
                  <a:fillRect l="-1317" b="-11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7" grpId="0" build="p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1&amp;si=5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EX.128_1#b51aa33f7?vaa=1&amp;vcp=1&amp;vop=1&amp;pid=af8011dbf&amp;color=36,64,97&amp;vtp=1&amp;bt=1&amp;bbb=1&amp;hb=1"/>
              <p:cNvSpPr/>
              <p:nvPr/>
            </p:nvSpPr>
            <p:spPr>
              <a:xfrm>
                <a:off x="539496" y="828000"/>
                <a:ext cx="11109960" cy="52690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（1）对于解有关函数的不等式问题，如果直接通过函数的表达式得不到结果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，或者直接求解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比较烦琐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，可以通过研究函数的单调性，利用构造函数法解不等式.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2）求解此类题目的关键是构造新函数，研究新函数的单调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性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及其导函数的结构形状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，因此熟悉以下结论可以达到事半功倍的效果.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，构造函数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,一般地，遇到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，即导函数大于某个非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零常数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,则无需构造），则可构造函数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，构造函数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③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,构造函数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④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,构造函数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⑤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,构造函数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⑥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,构造函数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⑦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′(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，分类讨论：若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,则构造函数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，则构造函数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7_EX.128_1#b51aa33f7?vaa=1&amp;vcp=1&amp;vop=1&amp;pid=af8011dbf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5269040"/>
              </a:xfrm>
              <a:prstGeom prst="rect">
                <a:avLst/>
              </a:prstGeom>
              <a:blipFill>
                <a:blip r:embed="rId3"/>
                <a:stretch>
                  <a:fillRect l="-1317" r="-1262" b="-266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2&amp;si=5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BD.129_1#034beeea8?vaa=1&amp;vcp=1&amp;vop=1&amp;pid=af8011dbf&amp;color=36,64,97&amp;vtp=1&amp;bt=1&amp;bbb=1&amp;hb=1"/>
              <p:cNvSpPr/>
              <p:nvPr/>
            </p:nvSpPr>
            <p:spPr>
              <a:xfrm>
                <a:off x="539496" y="2293194"/>
                <a:ext cx="11109960" cy="8205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6-1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的定义域是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的导函数，且满足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，则不等式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的解集是(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7_BD.129_1#034beeea8?vaa=1&amp;vcp=1&amp;vop=1&amp;pid=af8011dbf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93194"/>
                <a:ext cx="11109960" cy="820547"/>
              </a:xfrm>
              <a:prstGeom prst="rect">
                <a:avLst/>
              </a:prstGeom>
              <a:blipFill>
                <a:blip r:embed="rId3"/>
                <a:stretch>
                  <a:fillRect l="-1317" b="-170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131_1#034beeea8.bracket?vaa=1&amp;vcp=1&amp;vop=1&amp;pid=af8011dbf&amp;color=36,64,97&amp;vpa=17&amp;vtp=1"/>
          <p:cNvSpPr/>
          <p:nvPr/>
        </p:nvSpPr>
        <p:spPr>
          <a:xfrm>
            <a:off x="4211130" y="2833451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7_BD.129_2#034beeea8.choices?vaa=1&amp;vcp=1&amp;vop=1&amp;pid=af8011dbf&amp;color=36,64,97&amp;vtp=1&amp;bbb=1"/>
              <p:cNvSpPr/>
              <p:nvPr/>
            </p:nvSpPr>
            <p:spPr>
              <a:xfrm>
                <a:off x="539496" y="3114883"/>
                <a:ext cx="11109960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190115" algn="l"/>
                    <a:tab pos="5662930" algn="l"/>
                    <a:tab pos="782764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(−2,1)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(−∞,−2)∪(1,+∞)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(−1,2)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(−∞,−1)∪(2,+∞)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7_BD.129_2#034beeea8.choices?vaa=1&amp;vcp=1&amp;vop=1&amp;pid=af8011dbf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14883"/>
                <a:ext cx="11109960" cy="355600"/>
              </a:xfrm>
              <a:prstGeom prst="rect">
                <a:avLst/>
              </a:prstGeom>
              <a:blipFill>
                <a:blip r:embed="rId4"/>
                <a:stretch>
                  <a:fillRect l="-1317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7_AS.130_1#034beeea8?vaa=1&amp;vcp=1&amp;vop=1&amp;pid=af8011dbf&amp;color=36,64,97&amp;vtp=1&amp;bbb=1&amp;hb=1"/>
              <p:cNvSpPr/>
              <p:nvPr/>
            </p:nvSpPr>
            <p:spPr>
              <a:xfrm>
                <a:off x="539496" y="3479373"/>
                <a:ext cx="11109960" cy="12939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可写成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原不等式的解集为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(−∞,−2)∪(1,+∞)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，故选B.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7_AS.130_1#034beeea8?vaa=1&amp;vcp=1&amp;vop=1&amp;pid=af8011dbf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479373"/>
                <a:ext cx="11109960" cy="1293940"/>
              </a:xfrm>
              <a:prstGeom prst="rect">
                <a:avLst/>
              </a:prstGeom>
              <a:blipFill>
                <a:blip r:embed="rId5"/>
                <a:stretch>
                  <a:fillRect l="-1317" r="-329" b="-1084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3&amp;si=5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BD.133_1#895293e65?vaa=1&amp;vcp=1&amp;vop=1&amp;pid=af8011dbf&amp;color=36,64,97&amp;vtp=1&amp;bt=1&amp;bbb=1"/>
              <p:cNvSpPr/>
              <p:nvPr/>
            </p:nvSpPr>
            <p:spPr>
              <a:xfrm>
                <a:off x="539496" y="1927624"/>
                <a:ext cx="11109960" cy="5482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7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6-2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7_BD.133_1#895293e65?vaa=1&amp;vcp=1&amp;vop=1&amp;pid=af8011dbf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27624"/>
                <a:ext cx="11109960" cy="548259"/>
              </a:xfrm>
              <a:prstGeom prst="rect">
                <a:avLst/>
              </a:prstGeom>
              <a:blipFill>
                <a:blip r:embed="rId3"/>
                <a:stretch>
                  <a:fillRect l="-1317" b="-155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135_1#895293e65.bracket?vaa=1&amp;vcp=1&amp;vop=1&amp;pid=af8011dbf&amp;color=36,64,97&amp;vpa=18&amp;vtp=1"/>
          <p:cNvSpPr/>
          <p:nvPr/>
        </p:nvSpPr>
        <p:spPr>
          <a:xfrm>
            <a:off x="3897440" y="2131713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7_BD.133_2#895293e65.choices?vaa=1&amp;vcp=1&amp;vop=1&amp;pid=af8011dbf&amp;color=36,64,97&amp;vtp=1&amp;bbb=1"/>
              <p:cNvSpPr/>
              <p:nvPr/>
            </p:nvSpPr>
            <p:spPr>
              <a:xfrm>
                <a:off x="539496" y="2487567"/>
                <a:ext cx="11109960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844165" algn="l"/>
                    <a:tab pos="5662930" algn="l"/>
                    <a:tab pos="84816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7_BD.133_2#895293e65.choices?vaa=1&amp;vcp=1&amp;vop=1&amp;pid=af8011dbf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87567"/>
                <a:ext cx="11109960" cy="355600"/>
              </a:xfrm>
              <a:prstGeom prst="rect">
                <a:avLst/>
              </a:prstGeom>
              <a:blipFill>
                <a:blip r:embed="rId4"/>
                <a:stretch>
                  <a:fillRect l="-1317" b="-4310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7_AS.134_1#895293e65?vaa=1&amp;vcp=1&amp;vop=1&amp;pid=af8011dbf&amp;color=36,64,97&amp;vtp=1&amp;bbb=1&amp;hb=1"/>
              <p:cNvSpPr/>
              <p:nvPr/>
            </p:nvSpPr>
            <p:spPr>
              <a:xfrm>
                <a:off x="539496" y="2852057"/>
                <a:ext cx="11109960" cy="2081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单调递增；当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单调递减,又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(3)&gt;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.故选D.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7_AS.134_1#895293e65?vaa=1&amp;vcp=1&amp;vop=1&amp;pid=af8011dbf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52057"/>
                <a:ext cx="11109960" cy="2081340"/>
              </a:xfrm>
              <a:prstGeom prst="rect">
                <a:avLst/>
              </a:prstGeom>
              <a:blipFill>
                <a:blip r:embed="rId5"/>
                <a:stretch>
                  <a:fillRect l="-1317" r="-933" b="-67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4&amp;si=5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BD.137_1#6bb517cd9?vaa=1&amp;vcp=1&amp;vop=1&amp;pid=af8011dbf&amp;color=36,64,97&amp;vtp=1&amp;bt=1&amp;bbb=1"/>
              <p:cNvSpPr/>
              <p:nvPr/>
            </p:nvSpPr>
            <p:spPr>
              <a:xfrm>
                <a:off x="539496" y="224944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6-3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设定义在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的导函数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则一定有(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7_BD.137_1#6bb517cd9?vaa=1&amp;vcp=1&amp;vop=1&amp;pid=af8011dbf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49442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139_1#6bb517cd9.bracket?vaa=1&amp;vcp=1&amp;vop=1&amp;pid=af8011dbf&amp;color=36,64,97&amp;vpa=19&amp;vtp=1"/>
          <p:cNvSpPr/>
          <p:nvPr/>
        </p:nvSpPr>
        <p:spPr>
          <a:xfrm>
            <a:off x="8342503" y="2328944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7_BD.137_2#6bb517cd9.choices?vaa=1&amp;vcp=1&amp;vop=1&amp;pid=af8011dbf&amp;color=36,64,97&amp;vtp=1&amp;bbb=1"/>
              <p:cNvSpPr/>
              <p:nvPr/>
            </p:nvSpPr>
            <p:spPr>
              <a:xfrm>
                <a:off x="539496" y="2621552"/>
                <a:ext cx="11109960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983865" algn="l"/>
                    <a:tab pos="5662930" algn="l"/>
                    <a:tab pos="86213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(2)−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(1)&lt;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(2)−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(1)&lt;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(2)−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(1)&gt;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(2)−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(1)&gt;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7_BD.137_2#6bb517cd9.choices?vaa=1&amp;vcp=1&amp;vop=1&amp;pid=af8011dbf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21552"/>
                <a:ext cx="11109960" cy="525463"/>
              </a:xfrm>
              <a:prstGeom prst="rect">
                <a:avLst/>
              </a:prstGeom>
              <a:blipFill>
                <a:blip r:embed="rId4"/>
                <a:stretch>
                  <a:fillRect l="-1317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7_AS.138_1#6bb517cd9?vaa=1&amp;vcp=1&amp;vop=1&amp;pid=af8011dbf&amp;color=36,64,97&amp;vtp=1&amp;bbb=1"/>
              <p:cNvSpPr/>
              <p:nvPr/>
            </p:nvSpPr>
            <p:spPr>
              <a:xfrm>
                <a:off x="539496" y="3147777"/>
                <a:ext cx="11109960" cy="163239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𝑥𝑓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(2)−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(2)−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(1)&lt;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7_AS.138_1#6bb517cd9?vaa=1&amp;vcp=1&amp;vop=1&amp;pid=af8011dbf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47777"/>
                <a:ext cx="11109960" cy="1632395"/>
              </a:xfrm>
              <a:prstGeom prst="rect">
                <a:avLst/>
              </a:prstGeom>
              <a:blipFill>
                <a:blip r:embed="rId5"/>
                <a:stretch>
                  <a:fillRect l="-1317" b="-895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5&amp;si=5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BD.141_1#d67e7e31f?vaa=1&amp;vcp=1&amp;vop=1&amp;pid=af8011dbf&amp;color=36,64,97&amp;vtp=1&amp;bt=1&amp;bbb=1&amp;hb=1"/>
              <p:cNvSpPr/>
              <p:nvPr/>
            </p:nvSpPr>
            <p:spPr>
              <a:xfrm>
                <a:off x="539496" y="1245698"/>
                <a:ext cx="11109960" cy="7956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6-4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为定义在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(−∞,0)∪(0,+∞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上的偶函数，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的导函数.若当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则不等式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的解集是(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7_BD.141_1#d67e7e31f?vaa=1&amp;vcp=1&amp;vop=1&amp;pid=af8011dbf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45698"/>
                <a:ext cx="11109960" cy="795655"/>
              </a:xfrm>
              <a:prstGeom prst="rect">
                <a:avLst/>
              </a:prstGeom>
              <a:blipFill>
                <a:blip r:embed="rId3"/>
                <a:stretch>
                  <a:fillRect l="-1317" r="-2964" b="-175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7_BD.141_2#d67e7e31f.choices?vaa=1&amp;vcp=1&amp;vop=1&amp;pid=af8011dbf&amp;color=36,64,97&amp;vtp=1&amp;bbb=1"/>
              <p:cNvSpPr/>
              <p:nvPr/>
            </p:nvSpPr>
            <p:spPr>
              <a:xfrm>
                <a:off x="539496" y="2086373"/>
                <a:ext cx="11109960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60015" algn="l"/>
                    <a:tab pos="5015230" algn="l"/>
                    <a:tab pos="866584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(−∞,0)∪(1,+∞)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7_BD.141_2#d67e7e31f.choices?vaa=1&amp;vcp=1&amp;vop=1&amp;pid=af8011dbf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86373"/>
                <a:ext cx="11109960" cy="355600"/>
              </a:xfrm>
              <a:prstGeom prst="rect">
                <a:avLst/>
              </a:prstGeom>
              <a:blipFill>
                <a:blip r:embed="rId4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7_AS.142_1#d67e7e31f?vaa=1&amp;vcp=1&amp;vop=1&amp;pid=af8011dbf&amp;color=36,64,97&amp;vtp=1&amp;bbb=1"/>
              <p:cNvSpPr/>
              <p:nvPr/>
            </p:nvSpPr>
            <p:spPr>
              <a:xfrm>
                <a:off x="539496" y="2446990"/>
                <a:ext cx="11109960" cy="331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上为减函数，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7_AS.142_1#d67e7e31f?vaa=1&amp;vcp=1&amp;vop=1&amp;pid=af8011dbf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46990"/>
                <a:ext cx="11109960" cy="3313240"/>
              </a:xfrm>
              <a:prstGeom prst="rect">
                <a:avLst/>
              </a:prstGeom>
              <a:blipFill>
                <a:blip r:embed="rId5"/>
                <a:stretch>
                  <a:fillRect l="-1317" b="-42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6&amp;si=5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AS.144_1#d67e7e31f?vaa=1&amp;vcp=1&amp;vop=1&amp;pid=af8011dbf&amp;color=36,64,97&amp;mp=1&amp;vtp=1&amp;bt=1&amp;bbb=1"/>
              <p:cNvSpPr/>
              <p:nvPr/>
            </p:nvSpPr>
            <p:spPr>
              <a:xfrm>
                <a:off x="539496" y="2555099"/>
                <a:ext cx="11109960" cy="1536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上恒成立，可知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.又函数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为偶函数，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等式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等价于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−1&gt;0,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𝑓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)&lt;0,</m:t>
                            </m:r>
                          </m:e>
                        </m:eqArr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.故选A.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C_7_AS.144_1#d67e7e31f?vaa=1&amp;vcp=1&amp;vop=1&amp;pid=af8011dbf&amp;color=36,64,97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55099"/>
                <a:ext cx="11109960" cy="1536700"/>
              </a:xfrm>
              <a:prstGeom prst="rect">
                <a:avLst/>
              </a:prstGeom>
              <a:blipFill>
                <a:blip r:embed="rId3"/>
                <a:stretch>
                  <a:fillRect l="-1317" b="-39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145_1#d67e7e31f?vaa=1&amp;vcp=1&amp;vop=1&amp;pid=af8011dbf&amp;color=36,64,97&amp;vtp=1&amp;bbb=1"/>
          <p:cNvSpPr/>
          <p:nvPr/>
        </p:nvSpPr>
        <p:spPr>
          <a:xfrm>
            <a:off x="539496" y="4085196"/>
            <a:ext cx="11109960" cy="4083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1800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7&amp;si=5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e59d63d67?vcp=1&amp;pid=8ab179167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612648" cy="649224"/>
          </a:xfrm>
          <a:prstGeom prst="rect">
            <a:avLst/>
          </a:prstGeom>
        </p:spPr>
      </p:pic>
      <p:sp>
        <p:nvSpPr>
          <p:cNvPr id="3" name="C_4_BD#e59d63d67?vcp=1&amp;pid=8ab179167&amp;color=61,88,159&amp;vtp=1&amp;bbb=1"/>
          <p:cNvSpPr/>
          <p:nvPr/>
        </p:nvSpPr>
        <p:spPr>
          <a:xfrm>
            <a:off x="1298448" y="892008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巩固练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p:sp>
        <p:nvSpPr>
          <p:cNvPr id="4" name="C_5_BD#762648859?vcp=1&amp;pid=e59d63d67&amp;color=0,55,96&amp;vtp=1&amp;bbb=1"/>
          <p:cNvSpPr/>
          <p:nvPr/>
        </p:nvSpPr>
        <p:spPr>
          <a:xfrm>
            <a:off x="539496" y="1608796"/>
            <a:ext cx="11109960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A组</a:t>
            </a:r>
            <a:r>
              <a:rPr lang="en-US" altLang="zh-CN" sz="24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学业基础</a:t>
            </a:r>
            <a:endParaRPr lang="en-US" altLang="zh-CN" sz="2400" dirty="0">
              <a:solidFill>
                <a:srgbClr val="0037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146_1#175039466?vaa=1&amp;vcp=1&amp;vop=1&amp;pid=762648859&amp;color=36,64,97&amp;vtp=1&amp;bbb=1"/>
              <p:cNvSpPr/>
              <p:nvPr/>
            </p:nvSpPr>
            <p:spPr>
              <a:xfrm>
                <a:off x="539496" y="2148635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下列函数中，在区间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上为增函数的是(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5" name="QC_6_BD.146_1#175039466?vaa=1&amp;vcp=1&amp;vop=1&amp;pid=762648859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48635"/>
                <a:ext cx="11109960" cy="360680"/>
              </a:xfrm>
              <a:prstGeom prst="rect">
                <a:avLst/>
              </a:prstGeom>
              <a:blipFill>
                <a:blip r:embed="rId4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6_AN.148_1#175039466.bracket?vaa=1&amp;vcp=1&amp;vop=1&amp;pid=762648859&amp;color=36,64,97&amp;vpa=21&amp;vtp=1"/>
          <p:cNvSpPr/>
          <p:nvPr/>
        </p:nvSpPr>
        <p:spPr>
          <a:xfrm>
            <a:off x="5298821" y="2228810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6_BD.146_2#175039466.choices?vaa=1&amp;vcp=1&amp;vop=1&amp;pid=762648859&amp;color=36,64,97&amp;vtp=1&amp;bbb=1"/>
              <p:cNvSpPr/>
              <p:nvPr/>
            </p:nvSpPr>
            <p:spPr>
              <a:xfrm>
                <a:off x="539496" y="2562629"/>
                <a:ext cx="11109960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63190" algn="l"/>
                    <a:tab pos="5250180" algn="l"/>
                    <a:tab pos="812927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C_6_BD.146_2#175039466.choices?vaa=1&amp;vcp=1&amp;vop=1&amp;pid=762648859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62629"/>
                <a:ext cx="11109960" cy="355600"/>
              </a:xfrm>
              <a:prstGeom prst="rect">
                <a:avLst/>
              </a:prstGeom>
              <a:blipFill>
                <a:blip r:embed="rId5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QC_6_AS.147_1#175039466?vaa=1&amp;vcp=1&amp;vop=1&amp;pid=762648859&amp;color=36,64,97&amp;vtp=1&amp;bbb=1"/>
              <p:cNvSpPr/>
              <p:nvPr/>
            </p:nvSpPr>
            <p:spPr>
              <a:xfrm>
                <a:off x="539496" y="2923246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上为增函数.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8" name="QC_6_AS.147_1#175039466?vaa=1&amp;vcp=1&amp;vop=1&amp;pid=762648859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23246"/>
                <a:ext cx="11109960" cy="773240"/>
              </a:xfrm>
              <a:prstGeom prst="rect">
                <a:avLst/>
              </a:prstGeom>
              <a:blipFill>
                <a:blip r:embed="rId6"/>
                <a:stretch>
                  <a:fillRect l="-1317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8&amp;si=5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6_BD.150_1#2d2a64269?htil=5&amp;vaa=1&amp;vcp=1&amp;vop=1&amp;pid=762648859&amp;color=36,64,97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30384" y="2850597"/>
            <a:ext cx="1700784" cy="1344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6_BD.150_2#2d2a64269?htil=5&amp;vaa=1&amp;vcp=1&amp;vop=1&amp;pid=762648859&amp;color=36,64,97&amp;vtp=1&amp;bt=1&amp;bbb=1"/>
              <p:cNvSpPr/>
              <p:nvPr/>
            </p:nvSpPr>
            <p:spPr>
              <a:xfrm>
                <a:off x="539496" y="2750013"/>
                <a:ext cx="92811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的导函数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的图象如图所示，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则下列结论一定正确的是(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3" name="QC_6_BD.150_2#2d2a64269?htil=5&amp;vaa=1&amp;vcp=1&amp;vop=1&amp;pid=762648859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50013"/>
                <a:ext cx="9281160" cy="360680"/>
              </a:xfrm>
              <a:prstGeom prst="rect">
                <a:avLst/>
              </a:prstGeom>
              <a:blipFill>
                <a:blip r:embed="rId4"/>
                <a:stretch>
                  <a:fillRect l="-157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152_1#2d2a64269.bracket?vaa=1&amp;vcp=1&amp;vop=1&amp;pid=762648859&amp;color=36,64,97&amp;vpa=22&amp;vtp=1"/>
          <p:cNvSpPr/>
          <p:nvPr/>
        </p:nvSpPr>
        <p:spPr>
          <a:xfrm>
            <a:off x="8482394" y="2829515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150_3#2d2a64269.choices?htil=5&amp;vaa=1&amp;vcp=1&amp;vop=1&amp;pid=762648859&amp;color=36,64,97&amp;vtp=1&amp;bbb=1"/>
              <p:cNvSpPr/>
              <p:nvPr/>
            </p:nvSpPr>
            <p:spPr>
              <a:xfrm>
                <a:off x="539496" y="3164095"/>
                <a:ext cx="9281160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431415" algn="l"/>
                    <a:tab pos="4837430" algn="l"/>
                    <a:tab pos="706564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(−1)=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(3)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(−1)&lt;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(3)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(3)&lt;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(5)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(−1)&gt;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6_BD.150_3#2d2a64269.choices?htil=5&amp;vaa=1&amp;vcp=1&amp;vop=1&amp;pid=762648859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64095"/>
                <a:ext cx="9281160" cy="355600"/>
              </a:xfrm>
              <a:prstGeom prst="rect">
                <a:avLst/>
              </a:prstGeom>
              <a:blipFill>
                <a:blip r:embed="rId5"/>
                <a:stretch>
                  <a:fillRect l="-1577" b="-4310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6_AS.151_1#2d2a64269?htil=5&amp;vaa=1&amp;vcp=1&amp;vop=1&amp;pid=762648859&amp;color=36,64,97&amp;vtp=1&amp;bbb=1"/>
              <p:cNvSpPr/>
              <p:nvPr/>
            </p:nvSpPr>
            <p:spPr>
              <a:xfrm>
                <a:off x="539496" y="3524712"/>
                <a:ext cx="92811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由题图可知函数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(3,5)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(−1,3)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(−1)&lt;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(3)&gt;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.故选B.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C_6_AS.151_1#2d2a64269?htil=5&amp;vaa=1&amp;vcp=1&amp;vop=1&amp;pid=762648859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24712"/>
                <a:ext cx="9281160" cy="773240"/>
              </a:xfrm>
              <a:prstGeom prst="rect">
                <a:avLst/>
              </a:prstGeom>
              <a:blipFill>
                <a:blip r:embed="rId6"/>
                <a:stretch>
                  <a:fillRect l="-1577" r="-3942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9&amp;si=5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154_1#02442d6f8?vaa=1&amp;vcp=1&amp;vop=1&amp;pid=762648859&amp;color=36,64,97&amp;vtp=1&amp;bt=1&amp;bbb=1"/>
              <p:cNvSpPr/>
              <p:nvPr/>
            </p:nvSpPr>
            <p:spPr>
              <a:xfrm>
                <a:off x="539496" y="1539703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[天津西青区2025高二检测]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的单调递减区间是(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6_BD.154_1#02442d6f8?vaa=1&amp;vcp=1&amp;vop=1&amp;pid=762648859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539703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56_1#02442d6f8.bracket?vaa=1&amp;vcp=1&amp;vop=1&amp;pid=762648859&amp;color=36,64,97&amp;vpa=23&amp;vtp=1"/>
          <p:cNvSpPr/>
          <p:nvPr/>
        </p:nvSpPr>
        <p:spPr>
          <a:xfrm>
            <a:off x="9875076" y="1619205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154_2#02442d6f8.choices?vaa=1&amp;vcp=1&amp;vop=1&amp;pid=762648859&amp;color=36,64,97&amp;vtp=1&amp;bbb=1"/>
              <p:cNvSpPr/>
              <p:nvPr/>
            </p:nvSpPr>
            <p:spPr>
              <a:xfrm>
                <a:off x="539496" y="1911813"/>
                <a:ext cx="11109960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745740" algn="l"/>
                    <a:tab pos="6456680" algn="l"/>
                    <a:tab pos="875792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,1)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154_2#02442d6f8.choices?vaa=1&amp;vcp=1&amp;vop=1&amp;pid=762648859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11813"/>
                <a:ext cx="11109960" cy="525463"/>
              </a:xfrm>
              <a:prstGeom prst="rect">
                <a:avLst/>
              </a:prstGeom>
              <a:blipFill>
                <a:blip r:embed="rId4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155_1#02442d6f8?vaa=1&amp;vcp=1&amp;vop=1&amp;pid=762648859&amp;color=36,64,97&amp;vtp=1&amp;bbb=1"/>
              <p:cNvSpPr/>
              <p:nvPr/>
            </p:nvSpPr>
            <p:spPr>
              <a:xfrm>
                <a:off x="539496" y="2438038"/>
                <a:ext cx="11109960" cy="12558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把函数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的定义域划分为两个区间，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在各区间上的正负，以及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的单调性如表所示.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155_1#02442d6f8?vaa=1&amp;vcp=1&amp;vop=1&amp;pid=762648859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38038"/>
                <a:ext cx="11109960" cy="1255840"/>
              </a:xfrm>
              <a:prstGeom prst="rect">
                <a:avLst/>
              </a:prstGeom>
              <a:blipFill>
                <a:blip r:embed="rId5"/>
                <a:stretch>
                  <a:fillRect l="-1317" b="-1068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0" name="QC_6_AS.155_2#02442d6f8?colgroup=14,13,4,13&amp;vaa=1&amp;vcp=1&amp;vop=1&amp;pid=762648859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17390321"/>
                  </p:ext>
                </p:extLst>
              </p:nvPr>
            </p:nvGraphicFramePr>
            <p:xfrm>
              <a:off x="539496" y="3822338"/>
              <a:ext cx="11109960" cy="1169671"/>
            </p:xfrm>
            <a:graphic>
              <a:graphicData uri="http://schemas.openxmlformats.org/drawingml/2006/table">
                <a:tbl>
                  <a:tblPr/>
                  <a:tblGrid>
                    <a:gridCol w="33558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3284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09728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32841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(0,1)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>
                            <a:solidFill>
                              <a:srgbClr val="00376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(1,+∞)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m:rPr>
                                  <m:nor/>
                                </m:rPr>
                                <a:rPr lang="en-US" altLang="zh-CN" sz="1800" b="0" i="0" spc="-100" smtClean="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800" b="0" i="0" spc="-100" smtClean="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′(</m:t>
                              </m:r>
                              <m:r>
                                <a:rPr lang="en-US" altLang="zh-CN" sz="1800" b="0" i="0" spc="-100" smtClean="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800" b="0" i="0" spc="-100" smtClean="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>
                            <a:solidFill>
                              <a:srgbClr val="00376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-</a:t>
                          </a:r>
                          <a:endParaRPr lang="en-US" altLang="zh-CN" sz="1200" dirty="0">
                            <a:solidFill>
                              <a:srgbClr val="00376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9001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a:rPr lang="en-US" altLang="zh-CN" sz="1800" b="0" i="0" spc="-100" smtClean="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800" b="0" i="0" spc="-100" smtClean="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800" b="0" i="0" spc="-100" smtClean="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单调递增</a:t>
                          </a:r>
                          <a:endParaRPr lang="en-US" altLang="zh-CN" sz="1200" dirty="0">
                            <a:solidFill>
                              <a:srgbClr val="00376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单调递减</a:t>
                          </a:r>
                          <a:endParaRPr lang="en-US" altLang="zh-CN" sz="1200" dirty="0">
                            <a:solidFill>
                              <a:srgbClr val="00376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0" name="QC_6_AS.155_2#02442d6f8?colgroup=14,13,4,13&amp;vaa=1&amp;vcp=1&amp;vop=1&amp;pid=762648859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17390321"/>
                  </p:ext>
                </p:extLst>
              </p:nvPr>
            </p:nvGraphicFramePr>
            <p:xfrm>
              <a:off x="539496" y="3822338"/>
              <a:ext cx="11109960" cy="1169671"/>
            </p:xfrm>
            <a:graphic>
              <a:graphicData uri="http://schemas.openxmlformats.org/drawingml/2006/table">
                <a:tbl>
                  <a:tblPr/>
                  <a:tblGrid>
                    <a:gridCol w="33558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3284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09728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32841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181" t="-1563" r="-231216" b="-2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101099" t="-1563" r="-133333" b="-2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>
                            <a:solidFill>
                              <a:srgbClr val="00376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234066" t="-1563" r="-366" b="-22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181" t="-101563" r="-231216" b="-1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101099" t="-101563" r="-133333" b="-1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>
                            <a:solidFill>
                              <a:srgbClr val="00376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-</a:t>
                          </a:r>
                          <a:endParaRPr lang="en-US" altLang="zh-CN" sz="1200" dirty="0">
                            <a:solidFill>
                              <a:srgbClr val="00376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9001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181" t="-201563" r="-231216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单调递增</a:t>
                          </a:r>
                          <a:endParaRPr lang="en-US" altLang="zh-CN" sz="1200" dirty="0">
                            <a:solidFill>
                              <a:srgbClr val="00376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单调递减</a:t>
                          </a:r>
                          <a:endParaRPr lang="en-US" altLang="zh-CN" sz="1200" dirty="0">
                            <a:solidFill>
                              <a:srgbClr val="00376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6_AS.155_3#02442d6f8?vaa=1&amp;vcp=1&amp;vop=1&amp;pid=762648859&amp;color=36,64,97&amp;vtp=1&amp;bbb=1"/>
              <p:cNvSpPr/>
              <p:nvPr/>
            </p:nvSpPr>
            <p:spPr>
              <a:xfrm>
                <a:off x="539496" y="5130438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的单调递减区间为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.故选D.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7" name="QC_6_AS.155_3#02442d6f8?vaa=1&amp;vcp=1&amp;vop=1&amp;pid=762648859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5130438"/>
                <a:ext cx="11109960" cy="363665"/>
              </a:xfrm>
              <a:prstGeom prst="rect">
                <a:avLst/>
              </a:prstGeom>
              <a:blipFill>
                <a:blip r:embed="rId7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830a92724?vcp=1&amp;pid=8ab179167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566928" cy="694944"/>
          </a:xfrm>
          <a:prstGeom prst="rect">
            <a:avLst/>
          </a:prstGeom>
        </p:spPr>
      </p:pic>
      <p:sp>
        <p:nvSpPr>
          <p:cNvPr id="3" name="C_4_BD#830a92724?vcp=1&amp;pid=8ab179167&amp;color=61,88,159&amp;vtp=1&amp;bbb=1"/>
          <p:cNvSpPr/>
          <p:nvPr/>
        </p:nvSpPr>
        <p:spPr>
          <a:xfrm>
            <a:off x="1252728" y="946872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知识绘</a:t>
            </a:r>
            <a:endParaRPr lang="en-US" altLang="zh-CN" sz="2400" dirty="0"/>
          </a:p>
        </p:txBody>
      </p:sp>
      <p:sp>
        <p:nvSpPr>
          <p:cNvPr id="4" name="C_5_BD#83e7103c1?vcp=1&amp;pid=830a92724&amp;color=101,101,255&amp;vtp=1&amp;bbb=1"/>
          <p:cNvSpPr/>
          <p:nvPr/>
        </p:nvSpPr>
        <p:spPr>
          <a:xfrm>
            <a:off x="539496" y="1469096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函数的单调性与其导函数正负的关系</a:t>
            </a:r>
            <a:endParaRPr lang="en-US" altLang="zh-CN" sz="2200" dirty="0"/>
          </a:p>
        </p:txBody>
      </p:sp>
      <p:sp>
        <p:nvSpPr>
          <p:cNvPr id="5" name="QO_6_BD.1_1#98a4b8c9b?vcp=1&amp;vop=1&amp;pid=83e7103c1&amp;color=36,64,97&amp;vtp=1&amp;bbb=1"/>
          <p:cNvSpPr/>
          <p:nvPr/>
        </p:nvSpPr>
        <p:spPr>
          <a:xfrm>
            <a:off x="539496" y="1971892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示例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判断（正确的打“√”，错误的打“×”）.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T_7_BD.2_1#e243787e2?vaa=1&amp;vcp=1&amp;pid=98a4b8c9b&amp;color=36,64,97&amp;vtp=1&amp;bbb=1"/>
              <p:cNvSpPr/>
              <p:nvPr/>
            </p:nvSpPr>
            <p:spPr>
              <a:xfrm>
                <a:off x="539496" y="2377844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在定义域上都有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在定义域上单调递增.(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T_7_BD.2_1#e243787e2?vaa=1&amp;vcp=1&amp;pid=98a4b8c9b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77844"/>
                <a:ext cx="11109960" cy="360680"/>
              </a:xfrm>
              <a:prstGeom prst="rect">
                <a:avLst/>
              </a:prstGeom>
              <a:blipFill>
                <a:blip r:embed="rId4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T_7_AN.3_1#e243787e2.bracket?vaa=1&amp;vcp=1&amp;pid=98a4b8c9b&amp;color=36,64,97&amp;vpa=1&amp;vtp=1"/>
          <p:cNvSpPr/>
          <p:nvPr/>
        </p:nvSpPr>
        <p:spPr>
          <a:xfrm>
            <a:off x="8137239" y="2374034"/>
            <a:ext cx="336550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×</a:t>
            </a:r>
            <a:endParaRPr lang="en-US" altLang="zh-CN" dirty="0"/>
          </a:p>
        </p:txBody>
      </p:sp>
      <p:sp>
        <p:nvSpPr>
          <p:cNvPr id="8" name="QT_7_BD.4_1#6736b6e7c?vaa=1&amp;vcp=1&amp;pid=98a4b8c9b&amp;color=36,64,97&amp;vtp=1&amp;bbb=1"/>
          <p:cNvSpPr/>
          <p:nvPr/>
        </p:nvSpPr>
        <p:spPr>
          <a:xfrm>
            <a:off x="539496" y="2751161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函数在某一点的导数越大，函数在该点处的切线越“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陡峭”.(</a:t>
            </a:r>
            <a:r>
              <a:rPr lang="en-US" altLang="zh-CN" sz="1800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9" name="QT_7_AN.5_1#6736b6e7c.bracket?vaa=1&amp;vcp=1&amp;pid=98a4b8c9b&amp;color=36,64,97&amp;vpa=2&amp;vtp=1"/>
          <p:cNvSpPr/>
          <p:nvPr/>
        </p:nvSpPr>
        <p:spPr>
          <a:xfrm>
            <a:off x="6914102" y="2747351"/>
            <a:ext cx="336550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×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QT_7_BD.6_1#101b75a09?vaa=1&amp;vcp=1&amp;pid=98a4b8c9b&amp;color=36,64,97&amp;vtp=1&amp;bbb=1"/>
              <p:cNvSpPr/>
              <p:nvPr/>
            </p:nvSpPr>
            <p:spPr>
              <a:xfrm>
                <a:off x="539496" y="3157624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在某个区间内恒有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在此区间内没有单调性.(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10" name="QT_7_BD.6_1#101b75a09?vaa=1&amp;vcp=1&amp;pid=98a4b8c9b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57624"/>
                <a:ext cx="11109960" cy="360680"/>
              </a:xfrm>
              <a:prstGeom prst="rect">
                <a:avLst/>
              </a:prstGeom>
              <a:blipFill>
                <a:blip r:embed="rId5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QT_7_AN.7_1#101b75a09.bracket?vaa=1&amp;vcp=1&amp;pid=98a4b8c9b&amp;color=36,64,97&amp;vpa=3&amp;vtp=1"/>
          <p:cNvSpPr/>
          <p:nvPr/>
        </p:nvSpPr>
        <p:spPr>
          <a:xfrm>
            <a:off x="8391239" y="3153814"/>
            <a:ext cx="29210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√</a:t>
            </a:r>
            <a:endParaRPr lang="en-US" altLang="zh-CN" dirty="0"/>
          </a:p>
        </p:txBody>
      </p:sp>
      <p:sp>
        <p:nvSpPr>
          <p:cNvPr id="12" name="C_5_BD#70c376de9?vcp=1&amp;pid=830a92724&amp;color=101,101,255&amp;vtp=1&amp;bbb=1">
            <a:extLst>
              <a:ext uri="{FF2B5EF4-FFF2-40B4-BE49-F238E27FC236}">
                <a16:creationId xmlns:a16="http://schemas.microsoft.com/office/drawing/2014/main" id="{CF578AAE-9DAF-ED53-F5CA-103CE71BB6AC}"/>
              </a:ext>
            </a:extLst>
          </p:cNvPr>
          <p:cNvSpPr/>
          <p:nvPr/>
        </p:nvSpPr>
        <p:spPr>
          <a:xfrm>
            <a:off x="539496" y="3659122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函数图象的变化趋势与导数值大小的关系</a:t>
            </a:r>
            <a:endParaRPr lang="en-US" altLang="zh-CN" sz="2200" dirty="0">
              <a:solidFill>
                <a:srgbClr val="6565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9" grpId="0" build="p" animBg="1"/>
      <p:bldP spid="11" grpId="0" build="p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0&amp;si=6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158_1#32be720b2?vaa=1&amp;vcp=1&amp;vop=1&amp;pid=762648859&amp;color=36,64,97&amp;vtp=1&amp;bt=1&amp;bbb=1"/>
              <p:cNvSpPr/>
              <p:nvPr/>
            </p:nvSpPr>
            <p:spPr>
              <a:xfrm>
                <a:off x="539496" y="1734045"/>
                <a:ext cx="11109960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(1,2)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上单调递减，则实数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的取值范围是(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6_BD.158_1#32be720b2?vaa=1&amp;vcp=1&amp;vop=1&amp;pid=762648859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34045"/>
                <a:ext cx="11109960" cy="525971"/>
              </a:xfrm>
              <a:prstGeom prst="rect">
                <a:avLst/>
              </a:prstGeom>
              <a:blipFill>
                <a:blip r:embed="rId3"/>
                <a:stretch>
                  <a:fillRect l="-1317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60_1#32be720b2.bracket?vaa=1&amp;vcp=1&amp;vop=1&amp;pid=762648859&amp;color=36,64,97&amp;vpa=24&amp;vtp=1"/>
          <p:cNvSpPr/>
          <p:nvPr/>
        </p:nvSpPr>
        <p:spPr>
          <a:xfrm>
            <a:off x="8449374" y="1924482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158_2#32be720b2.choices?vaa=1&amp;vcp=1&amp;vop=1&amp;pid=762648859&amp;color=36,64,97&amp;vtp=1&amp;bbb=1"/>
              <p:cNvSpPr/>
              <p:nvPr/>
            </p:nvSpPr>
            <p:spPr>
              <a:xfrm>
                <a:off x="539496" y="2267636"/>
                <a:ext cx="11109960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18740" algn="l"/>
                    <a:tab pos="5529580" algn="l"/>
                    <a:tab pos="841502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[4,5]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(5,+∞)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[4,+∞)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[5,+∞)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158_2#32be720b2.choices?vaa=1&amp;vcp=1&amp;vop=1&amp;pid=762648859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67636"/>
                <a:ext cx="11109960" cy="355600"/>
              </a:xfrm>
              <a:prstGeom prst="rect">
                <a:avLst/>
              </a:prstGeom>
              <a:blipFill>
                <a:blip r:embed="rId4"/>
                <a:stretch>
                  <a:fillRect l="-1317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159_1#32be720b2?vaa=1&amp;vcp=1&amp;vop=1&amp;pid=762648859&amp;color=36,64,97&amp;vtp=1&amp;bbb=1&amp;hb=1"/>
              <p:cNvSpPr/>
              <p:nvPr/>
            </p:nvSpPr>
            <p:spPr>
              <a:xfrm>
                <a:off x="539496" y="2632126"/>
                <a:ext cx="11109960" cy="25131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上恒成立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上恒成立，设函数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上恒成立，所以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(2)=5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实数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[5,+∞)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159_1#32be720b2?vaa=1&amp;vcp=1&amp;vop=1&amp;pid=762648859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32126"/>
                <a:ext cx="11109960" cy="2513140"/>
              </a:xfrm>
              <a:prstGeom prst="rect">
                <a:avLst/>
              </a:prstGeom>
              <a:blipFill>
                <a:blip r:embed="rId5"/>
                <a:stretch>
                  <a:fillRect l="-1317" b="-55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1&amp;si=6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162_1#6c307b34b?vaa=1&amp;vcp=1&amp;vop=1&amp;pid=762648859&amp;color=36,64,97&amp;vtp=1&amp;bt=1&amp;bbb=1"/>
              <p:cNvSpPr/>
              <p:nvPr/>
            </p:nvSpPr>
            <p:spPr>
              <a:xfrm>
                <a:off x="539496" y="1834660"/>
                <a:ext cx="11109960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是增函数,则实数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的取值范围为(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6_BD.162_1#6c307b34b?vaa=1&amp;vcp=1&amp;vop=1&amp;pid=762648859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34660"/>
                <a:ext cx="11109960" cy="525844"/>
              </a:xfrm>
              <a:prstGeom prst="rect">
                <a:avLst/>
              </a:prstGeom>
              <a:blipFill>
                <a:blip r:embed="rId3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64_1#6c307b34b.bracket?vaa=1&amp;vcp=1&amp;vop=1&amp;pid=762648859&amp;color=36,64,97&amp;vpa=25&amp;vtp=1"/>
          <p:cNvSpPr/>
          <p:nvPr/>
        </p:nvSpPr>
        <p:spPr>
          <a:xfrm>
            <a:off x="7416737" y="2025859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162_2#6c307b34b.choices?vaa=1&amp;vcp=1&amp;vop=1&amp;pid=762648859&amp;color=36,64,97&amp;vtp=1&amp;bbb=1"/>
              <p:cNvSpPr/>
              <p:nvPr/>
            </p:nvSpPr>
            <p:spPr>
              <a:xfrm>
                <a:off x="539496" y="2369012"/>
                <a:ext cx="11109960" cy="834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566293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)∪(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]∪[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400"/>
                  </a:lnSpc>
                  <a:tabLst>
                    <a:tab pos="5662930" algn="l"/>
                  </a:tabLst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162_2#6c307b34b.choices?vaa=1&amp;vcp=1&amp;vop=1&amp;pid=762648859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69012"/>
                <a:ext cx="11109960" cy="834200"/>
              </a:xfrm>
              <a:prstGeom prst="rect">
                <a:avLst/>
              </a:prstGeom>
              <a:blipFill>
                <a:blip r:embed="rId4"/>
                <a:stretch>
                  <a:fillRect l="-1317" b="-1764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163_1#6c307b34b?vaa=1&amp;vcp=1&amp;vop=1&amp;pid=762648859&amp;color=36,64,97&amp;vtp=1&amp;bbb=1&amp;hb=1"/>
              <p:cNvSpPr/>
              <p:nvPr/>
            </p:nvSpPr>
            <p:spPr>
              <a:xfrm>
                <a:off x="539496" y="3209816"/>
                <a:ext cx="11109960" cy="17257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是增函数，所以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上恒成立，即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+2≥0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上恒成立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以方程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的判别式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−8≤0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，经检验，当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=±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时均满足题意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163_1#6c307b34b?vaa=1&amp;vcp=1&amp;vop=1&amp;pid=762648859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09816"/>
                <a:ext cx="11109960" cy="1725740"/>
              </a:xfrm>
              <a:prstGeom prst="rect">
                <a:avLst/>
              </a:prstGeom>
              <a:blipFill>
                <a:blip r:embed="rId5"/>
                <a:stretch>
                  <a:fillRect l="-1317" r="-494" b="-77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2&amp;si=6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166_1#0fbc35b48?vcp=1&amp;vop=1&amp;pid=762648859&amp;color=36,64,97&amp;vtp=1&amp;bt=1&amp;bbb=1"/>
              <p:cNvSpPr/>
              <p:nvPr/>
            </p:nvSpPr>
            <p:spPr>
              <a:xfrm>
                <a:off x="539496" y="2108123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166_1#0fbc35b48?vcp=1&amp;vop=1&amp;pid=762648859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08123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BD.167_1#6e240349c?vcp=1&amp;vop=1&amp;pid=0fbc35b48&amp;color=36,64,97&amp;vtp=1&amp;bbb=1"/>
              <p:cNvSpPr/>
              <p:nvPr/>
            </p:nvSpPr>
            <p:spPr>
              <a:xfrm>
                <a:off x="539496" y="2523730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的单调区间；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BD.167_1#6e240349c?vcp=1&amp;vop=1&amp;pid=0fbc35b4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23730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AN.168_1#6e240349c?vcp=1&amp;vop=1&amp;pid=0fbc35b48&amp;color=36,64,97&amp;vtp=1&amp;bbb=1"/>
              <p:cNvSpPr/>
              <p:nvPr/>
            </p:nvSpPr>
            <p:spPr>
              <a:xfrm>
                <a:off x="539496" y="2897047"/>
                <a:ext cx="11109960" cy="2027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，定义域为</a:t>
                </a:r>
                <a14:m>
                  <m:oMath xmlns:m="http://schemas.openxmlformats.org/officeDocument/2006/math">
                    <m:r>
                      <a:rPr lang="en-US" altLang="zh-CN" sz="1800" b="1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的单调递增区间是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2,+∞)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，单调递减区间是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AN.168_1#6e240349c?vcp=1&amp;vop=1&amp;pid=0fbc35b4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97047"/>
                <a:ext cx="11109960" cy="2027555"/>
              </a:xfrm>
              <a:prstGeom prst="rect">
                <a:avLst/>
              </a:prstGeom>
              <a:blipFill>
                <a:blip r:embed="rId5"/>
                <a:stretch>
                  <a:fillRect l="-1317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3&amp;si=6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169_1#246a148af?vcp=1&amp;vop=1&amp;pid=0fbc35b48&amp;color=36,64,97&amp;mp=1&amp;vtp=1&amp;bt=1&amp;bbb=1"/>
              <p:cNvSpPr/>
              <p:nvPr/>
            </p:nvSpPr>
            <p:spPr>
              <a:xfrm>
                <a:off x="539496" y="2105773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在定义域</a:t>
                </a:r>
                <a14:m>
                  <m:oMath xmlns:m="http://schemas.openxmlformats.org/officeDocument/2006/math">
                    <m:r>
                      <a:rPr lang="en-US" altLang="zh-CN" sz="1800" b="1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内单调递增，求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169_1#246a148af?vcp=1&amp;vop=1&amp;pid=0fbc35b48&amp;color=36,64,97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05773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170_1#246a148af?vcp=1&amp;vop=1&amp;pid=0fbc35b48&amp;color=36,64,97&amp;vtp=1&amp;bbb=1"/>
              <p:cNvSpPr/>
              <p:nvPr/>
            </p:nvSpPr>
            <p:spPr>
              <a:xfrm>
                <a:off x="539496" y="2475851"/>
                <a:ext cx="11109960" cy="2449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1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恒成立.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AN.170_1#246a148af?vcp=1&amp;vop=1&amp;pid=0fbc35b4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75851"/>
                <a:ext cx="11109960" cy="2449830"/>
              </a:xfrm>
              <a:prstGeom prst="rect">
                <a:avLst/>
              </a:prstGeom>
              <a:blipFill>
                <a:blip r:embed="rId4"/>
                <a:stretch>
                  <a:fillRect l="-1317" b="-57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4&amp;si=6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db75b2090?vcp=1&amp;pid=e59d63d67&amp;color=0,55,96&amp;vtp=1&amp;bt=1&amp;bbb=1"/>
          <p:cNvSpPr/>
          <p:nvPr/>
        </p:nvSpPr>
        <p:spPr>
          <a:xfrm>
            <a:off x="539496" y="828000"/>
            <a:ext cx="11109960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B组</a:t>
            </a:r>
            <a:r>
              <a:rPr lang="en-US" altLang="zh-CN" sz="24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应考能力</a:t>
            </a:r>
            <a:endParaRPr lang="en-US" altLang="zh-CN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6_BD.171_1#d35bbc6c4?vaa=1&amp;vcp=1&amp;vop=1&amp;pid=db75b2090&amp;color=36,64,97&amp;vtp=1&amp;bbb=1"/>
              <p:cNvSpPr/>
              <p:nvPr/>
            </p:nvSpPr>
            <p:spPr>
              <a:xfrm>
                <a:off x="539496" y="1305266"/>
                <a:ext cx="11109960" cy="49104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是其导函数，恒有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则下列结论错误的是(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C_6_BD.171_1#d35bbc6c4?vaa=1&amp;vcp=1&amp;vop=1&amp;pid=db75b2090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05266"/>
                <a:ext cx="11109960" cy="491046"/>
              </a:xfrm>
              <a:prstGeom prst="rect">
                <a:avLst/>
              </a:prstGeom>
              <a:blipFill>
                <a:blip r:embed="rId3"/>
                <a:stretch>
                  <a:fillRect l="-1317" b="-1728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171_2#d35bbc6c4.choices?vaa=1&amp;vcp=1&amp;vop=1&amp;pid=db75b2090&amp;color=36,64,97&amp;vtp=1&amp;bbb=1"/>
              <p:cNvSpPr/>
              <p:nvPr/>
            </p:nvSpPr>
            <p:spPr>
              <a:xfrm>
                <a:off x="539496" y="1803995"/>
                <a:ext cx="11109960" cy="52590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548890" algn="l"/>
                    <a:tab pos="5199380" algn="l"/>
                    <a:tab pos="825627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1⋅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1⋅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6_BD.171_2#d35bbc6c4.choices?vaa=1&amp;vcp=1&amp;vop=1&amp;pid=db75b2090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03995"/>
                <a:ext cx="11109960" cy="525907"/>
              </a:xfrm>
              <a:prstGeom prst="rect">
                <a:avLst/>
              </a:prstGeom>
              <a:blipFill>
                <a:blip r:embed="rId4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5&amp;si=6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AS.173_1#d35bbc6c4?vaa=1&amp;vcp=1&amp;vop=1&amp;pid=db75b2090&amp;color=36,64,97&amp;vtp=1&amp;bt=1&amp;bbb=1&amp;hb=1"/>
              <p:cNvSpPr/>
              <p:nvPr/>
            </p:nvSpPr>
            <p:spPr>
              <a:xfrm>
                <a:off x="539496" y="828000"/>
                <a:ext cx="11109960" cy="49490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由题意,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是其导数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恒成立，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为增函数．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于选项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A,由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，于是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，故A正确；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于选项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B,由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，于是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，故B正确；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于选项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C,由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(1)&gt;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1&gt;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，于是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，无法比较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的大小关系，故C错误；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于选项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D,由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，于是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)&gt;2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1⋅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，故D正确.故选C．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6_AS.173_1#d35bbc6c4?vaa=1&amp;vcp=1&amp;vop=1&amp;pid=db75b2090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4949063"/>
              </a:xfrm>
              <a:prstGeom prst="rect">
                <a:avLst/>
              </a:prstGeom>
              <a:blipFill>
                <a:blip r:embed="rId3"/>
                <a:stretch>
                  <a:fillRect l="-1317" t="-246" r="-1262" b="-160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74_1#d35bbc6c4?vaa=1&amp;vcp=1&amp;vop=1&amp;pid=db75b2090&amp;color=36,64,97&amp;vtp=1&amp;bbb=1"/>
          <p:cNvSpPr/>
          <p:nvPr/>
        </p:nvSpPr>
        <p:spPr>
          <a:xfrm>
            <a:off x="539496" y="5752044"/>
            <a:ext cx="11109960" cy="3702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6&amp;si=6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175_1#6bcec5d8c?vaa=1&amp;vcp=1&amp;vop=1&amp;pid=db75b2090&amp;color=36,64,97&amp;vtp=1&amp;bt=1&amp;bbb=1&amp;hb=1"/>
              <p:cNvSpPr/>
              <p:nvPr/>
            </p:nvSpPr>
            <p:spPr>
              <a:xfrm>
                <a:off x="539496" y="828000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0.03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1.03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0.03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=2.718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28⋯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为自然对数的底数，则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的大小关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系是(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6_BD.175_1#6bcec5d8c?vaa=1&amp;vcp=1&amp;vop=1&amp;pid=db75b2090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r="-494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175_2#6bcec5d8c.choices?vaa=1&amp;vcp=1&amp;vop=1&amp;pid=db75b2090&amp;color=36,64,97&amp;vtp=1&amp;bbb=1"/>
              <p:cNvSpPr/>
              <p:nvPr/>
            </p:nvSpPr>
            <p:spPr>
              <a:xfrm>
                <a:off x="539496" y="1648102"/>
                <a:ext cx="11109960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844165" algn="l"/>
                    <a:tab pos="5662930" algn="l"/>
                    <a:tab pos="84816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175_2#6bcec5d8c.choices?vaa=1&amp;vcp=1&amp;vop=1&amp;pid=db75b2090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48102"/>
                <a:ext cx="11109960" cy="355600"/>
              </a:xfrm>
              <a:prstGeom prst="rect">
                <a:avLst/>
              </a:prstGeom>
              <a:blipFill>
                <a:blip r:embed="rId4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176_1#6bcec5d8c?vaa=1&amp;vcp=1&amp;vop=1&amp;pid=db75b2090&amp;color=36,64,97&amp;vtp=1&amp;bbb=1"/>
              <p:cNvSpPr/>
              <p:nvPr/>
            </p:nvSpPr>
            <p:spPr>
              <a:xfrm>
                <a:off x="539496" y="2008719"/>
                <a:ext cx="11109960" cy="413594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0.03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0.03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0=1−1−0=0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上恒成立，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(0.03)=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0.03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0.03&gt;0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0.03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−1&gt;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0.03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6_AS.176_1#6bcec5d8c?vaa=1&amp;vcp=1&amp;vop=1&amp;pid=db75b2090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08719"/>
                <a:ext cx="11109960" cy="4135946"/>
              </a:xfrm>
              <a:prstGeom prst="rect">
                <a:avLst/>
              </a:prstGeom>
              <a:blipFill>
                <a:blip r:embed="rId5"/>
                <a:stretch>
                  <a:fillRect l="-1317" b="-20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7&amp;si=6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AS.178_1#6bcec5d8c?vaa=1&amp;vcp=1&amp;vop=1&amp;pid=db75b2090&amp;color=36,64,97&amp;mp=1&amp;vtp=1&amp;bt=1&amp;bbb=1"/>
              <p:cNvSpPr/>
              <p:nvPr/>
            </p:nvSpPr>
            <p:spPr>
              <a:xfrm>
                <a:off x="539496" y="828000"/>
                <a:ext cx="11109960" cy="539324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上恒成立，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(1+0.03)=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1.03&lt;0.03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上恒成立，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C_6_AS.178_1#6bcec5d8c?vaa=1&amp;vcp=1&amp;vop=1&amp;pid=db75b2090&amp;color=36,64,97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5393246"/>
              </a:xfrm>
              <a:prstGeom prst="rect">
                <a:avLst/>
              </a:prstGeom>
              <a:blipFill>
                <a:blip r:embed="rId3"/>
                <a:stretch>
                  <a:fillRect l="-1317" b="-146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8&amp;si=6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AS.178_2#6bcec5d8c?vaa=1&amp;vcp=1&amp;vop=1&amp;pid=db75b2090&amp;color=36,64,97&amp;mp=1&amp;vtp=1&amp;bt=1&amp;bbb=1"/>
              <p:cNvSpPr/>
              <p:nvPr/>
            </p:nvSpPr>
            <p:spPr>
              <a:xfrm>
                <a:off x="539496" y="2718676"/>
                <a:ext cx="11109960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=0.03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0.03&lt;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0.03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1.03&lt;0.03&lt;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0.03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C_6_AS.178_2#6bcec5d8c?vaa=1&amp;vcp=1&amp;vop=1&amp;pid=db75b2090&amp;color=36,64,97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18676"/>
                <a:ext cx="11109960" cy="1192340"/>
              </a:xfrm>
              <a:prstGeom prst="rect">
                <a:avLst/>
              </a:prstGeom>
              <a:blipFill>
                <a:blip r:embed="rId3"/>
                <a:stretch>
                  <a:fillRect l="-1317" b="-112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79_1#6bcec5d8c?vaa=1&amp;vcp=1&amp;vop=1&amp;pid=db75b2090&amp;color=36,64,97&amp;vtp=1&amp;bbb=1"/>
          <p:cNvSpPr/>
          <p:nvPr/>
        </p:nvSpPr>
        <p:spPr>
          <a:xfrm>
            <a:off x="539496" y="3921620"/>
            <a:ext cx="11109960" cy="4083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1800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9&amp;si=6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180_1#4ee0230fd?vaa=1&amp;vcp=1&amp;vop=1&amp;pid=db75b2090&amp;color=36,64,97&amp;vtp=1&amp;bt=1&amp;bbb=1&amp;hb=1"/>
              <p:cNvSpPr/>
              <p:nvPr/>
            </p:nvSpPr>
            <p:spPr>
              <a:xfrm>
                <a:off x="539496" y="1602091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9.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分别是定义在</a:t>
                </a:r>
                <a14:m>
                  <m:oMath xmlns:m="http://schemas.openxmlformats.org/officeDocument/2006/math">
                    <m:r>
                      <a:rPr lang="en-US" altLang="zh-CN" sz="1800" b="1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上的奇函数和偶函数，且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)≠0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(3)=0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，则不等式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的解集是(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6_BD.180_1#4ee0230fd?vaa=1&amp;vcp=1&amp;vop=1&amp;pid=db75b2090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02091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r="-165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82_1#4ee0230fd.bracket?vaa=1&amp;vcp=1&amp;vop=1&amp;pid=db75b2090&amp;color=36,64,97&amp;vpa=28&amp;vtp=1"/>
          <p:cNvSpPr/>
          <p:nvPr/>
        </p:nvSpPr>
        <p:spPr>
          <a:xfrm>
            <a:off x="4974336" y="2111742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180_2#4ee0230fd.choices?vaa=1&amp;vcp=1&amp;vop=1&amp;pid=db75b2090&amp;color=36,64,97&amp;vtp=1&amp;bbb=1"/>
              <p:cNvSpPr/>
              <p:nvPr/>
            </p:nvSpPr>
            <p:spPr>
              <a:xfrm>
                <a:off x="539496" y="2418637"/>
                <a:ext cx="11109960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844165" algn="l"/>
                    <a:tab pos="5383530" algn="l"/>
                    <a:tab pos="84816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(−3,0)∪(3,+∞)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(−3,0)∪(0,3)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(−∞,−3)∪(3,+∞)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(−∞,−3)∪(0,3)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180_2#4ee0230fd.choices?vaa=1&amp;vcp=1&amp;vop=1&amp;pid=db75b2090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18637"/>
                <a:ext cx="11109960" cy="355600"/>
              </a:xfrm>
              <a:prstGeom prst="rect">
                <a:avLst/>
              </a:prstGeom>
              <a:blipFill>
                <a:blip r:embed="rId4"/>
                <a:stretch>
                  <a:fillRect l="-1317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181_1#4ee0230fd?vaa=1&amp;vcp=1&amp;vop=1&amp;pid=db75b2090&amp;color=36,64,97&amp;vtp=1&amp;bbb=1&amp;hb=1"/>
              <p:cNvSpPr/>
              <p:nvPr/>
            </p:nvSpPr>
            <p:spPr>
              <a:xfrm>
                <a:off x="539496" y="2779254"/>
                <a:ext cx="11109960" cy="26401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构造函数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,定义域为</a:t>
                </a:r>
                <a14:m>
                  <m:oMath xmlns:m="http://schemas.openxmlformats.org/officeDocument/2006/math"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为奇函数.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(3)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(3)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(−3)=0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∈(−∞,−3)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，此时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为奇函数，所以当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∈(0,3)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，此时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.综上，不等式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的解集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(−∞,−3)∪(0,3)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.故选D.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181_1#4ee0230fd?vaa=1&amp;vcp=1&amp;vop=1&amp;pid=db75b2090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79254"/>
                <a:ext cx="11109960" cy="2640140"/>
              </a:xfrm>
              <a:prstGeom prst="rect">
                <a:avLst/>
              </a:prstGeom>
              <a:blipFill>
                <a:blip r:embed="rId5"/>
                <a:stretch>
                  <a:fillRect l="-1317" b="-508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27f773610?vcp=1&amp;pid=8ab179167&amp;color=36,64,97&amp;mp=1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94030"/>
            <a:ext cx="493776" cy="521208"/>
          </a:xfrm>
          <a:prstGeom prst="rect">
            <a:avLst/>
          </a:prstGeom>
        </p:spPr>
      </p:pic>
      <p:sp>
        <p:nvSpPr>
          <p:cNvPr id="3" name="C_4_BD#27f773610?vcp=1&amp;pid=8ab179167&amp;color=61,88,159&amp;mp=1&amp;vtp=1&amp;bbb=1"/>
          <p:cNvSpPr/>
          <p:nvPr/>
        </p:nvSpPr>
        <p:spPr>
          <a:xfrm>
            <a:off x="1188720" y="894030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重难斩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p:sp>
        <p:nvSpPr>
          <p:cNvPr id="4" name="C_5_BD#18e5e1a9d?vcp=1&amp;pid=27f773610&amp;color=101,101,255&amp;vtp=1&amp;bbb=1"/>
          <p:cNvSpPr/>
          <p:nvPr/>
        </p:nvSpPr>
        <p:spPr>
          <a:xfrm>
            <a:off x="539496" y="155443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导数背景下函数单调性充要条件的探究</a:t>
            </a:r>
            <a:endParaRPr lang="en-US" altLang="zh-CN" sz="22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8_1#c9bd87ad1?vaa=1&amp;vcp=1&amp;vop=1&amp;pid=18e5e1a9d&amp;color=36,64,97&amp;vtp=1&amp;bbb=1"/>
              <p:cNvSpPr/>
              <p:nvPr/>
            </p:nvSpPr>
            <p:spPr>
              <a:xfrm>
                <a:off x="539496" y="2057226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是定义在</a:t>
                </a:r>
                <a14:m>
                  <m:oMath xmlns:m="http://schemas.openxmlformats.org/officeDocument/2006/math">
                    <m:r>
                      <a:rPr lang="en-US" altLang="zh-CN" sz="1800" b="1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上的可导函数,则“函数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1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上的增函数”是“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5" name="QC_6_BD.8_1#c9bd87ad1?vaa=1&amp;vcp=1&amp;vop=1&amp;pid=18e5e1a9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57226"/>
                <a:ext cx="11109960" cy="360680"/>
              </a:xfrm>
              <a:prstGeom prst="rect">
                <a:avLst/>
              </a:prstGeom>
              <a:blipFill>
                <a:blip r:embed="rId4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6_AN.10_1#c9bd87ad1.bracket?vaa=1&amp;vcp=1&amp;vop=1&amp;pid=18e5e1a9d&amp;color=36,64,97&amp;vpa=4&amp;vtp=1"/>
          <p:cNvSpPr/>
          <p:nvPr/>
        </p:nvSpPr>
        <p:spPr>
          <a:xfrm>
            <a:off x="9938195" y="2141297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7" name="QC_6_BD.8_2#c9bd87ad1.choices?vaa=1&amp;vcp=1&amp;vop=1&amp;pid=18e5e1a9d&amp;color=36,64,97&amp;vtp=1&amp;bbb=1"/>
          <p:cNvSpPr/>
          <p:nvPr/>
        </p:nvSpPr>
        <p:spPr>
          <a:xfrm>
            <a:off x="539496" y="2420125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77958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.充分不必要条件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B.必要不充分条件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C.充要条件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.既不充分也不必要条件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6_AS.9_1#c9bd87ad1?vaa=1&amp;vcp=1&amp;vop=1&amp;pid=18e5e1a9d&amp;color=36,64,97&amp;vtp=1&amp;bbb=1&amp;hb=1"/>
              <p:cNvSpPr/>
              <p:nvPr/>
            </p:nvSpPr>
            <p:spPr>
              <a:xfrm>
                <a:off x="539496" y="2784615"/>
                <a:ext cx="11109960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上的增函数,说明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上恒成立,且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的任意子区间内都不恒等于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0，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推不出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.由函数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是定义在</a:t>
                </a:r>
                <a14:m>
                  <m:oMath xmlns:m="http://schemas.openxmlformats.org/officeDocument/2006/math"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上的可导函数及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显然能推出函数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上为增函数.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“函数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上的增函数”是“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”的必要不充分条件.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8" name="QC_6_AS.9_1#c9bd87ad1?vaa=1&amp;vcp=1&amp;vop=1&amp;pid=18e5e1a9d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84615"/>
                <a:ext cx="11109960" cy="1192340"/>
              </a:xfrm>
              <a:prstGeom prst="rect">
                <a:avLst/>
              </a:prstGeom>
              <a:blipFill>
                <a:blip r:embed="rId5"/>
                <a:stretch>
                  <a:fillRect l="-1317" r="-659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0&amp;si=7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184_1#1e5118ac9?vaa=1&amp;vcp=1&amp;vop=1&amp;pid=db75b2090&amp;color=36,64,97&amp;vtp=1&amp;bt=1&amp;bbb=1"/>
              <p:cNvSpPr/>
              <p:nvPr/>
            </p:nvSpPr>
            <p:spPr>
              <a:xfrm>
                <a:off x="539496" y="2549035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10.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[1,2]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上存在单调递增区间，则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的取值范围为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B_6_BD.184_1#1e5118ac9?vaa=1&amp;vcp=1&amp;vop=1&amp;pid=db75b2090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49035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t="-3390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186_1#1e5118ac9.blank?vaa=1&amp;vcp=1&amp;vop=1&amp;pid=db75b2090&amp;color=36,64,97&amp;vpa=29&amp;vtp=1&amp;bbb=1"/>
              <p:cNvSpPr/>
              <p:nvPr/>
            </p:nvSpPr>
            <p:spPr>
              <a:xfrm>
                <a:off x="9291130" y="2585928"/>
                <a:ext cx="1103249" cy="2698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3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(−∞,2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186_1#1e5118ac9.blank?vaa=1&amp;vcp=1&amp;vop=1&amp;pid=db75b2090&amp;color=36,64,97&amp;vpa=29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91130" y="2585928"/>
                <a:ext cx="1103249" cy="269875"/>
              </a:xfrm>
              <a:prstGeom prst="rect">
                <a:avLst/>
              </a:prstGeom>
              <a:blipFill>
                <a:blip r:embed="rId4"/>
                <a:stretch>
                  <a:fillRect l="-4972" r="-4972" b="-40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185_1#1e5118ac9?vaa=1&amp;vcp=1&amp;vop=1&amp;pid=db75b2090&amp;color=36,64,97&amp;vtp=1&amp;bbb=1&amp;hb=1"/>
              <p:cNvSpPr/>
              <p:nvPr/>
            </p:nvSpPr>
            <p:spPr>
              <a:xfrm>
                <a:off x="539496" y="2919621"/>
                <a:ext cx="11109960" cy="16110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[1,2]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上存在单调递增区间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存在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∈[1,2]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，使得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，即存在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∈[1,2]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，使得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∈[1,2]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恒成立，所以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[1,2]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(2)=2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故实数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的取值范围为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(−∞,2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B_6_AS.185_1#1e5118ac9?vaa=1&amp;vcp=1&amp;vop=1&amp;pid=db75b2090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19621"/>
                <a:ext cx="11109960" cy="1611059"/>
              </a:xfrm>
              <a:prstGeom prst="rect">
                <a:avLst/>
              </a:prstGeom>
              <a:blipFill>
                <a:blip r:embed="rId5"/>
                <a:stretch>
                  <a:fillRect l="-1317" r="-2470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1&amp;si=7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188_1#f52fa29c7?vaa=1&amp;vcp=1&amp;vop=1&amp;pid=db75b2090&amp;color=36,64,97&amp;vtp=1&amp;bt=1&amp;bbb=1"/>
              <p:cNvSpPr/>
              <p:nvPr/>
            </p:nvSpPr>
            <p:spPr>
              <a:xfrm>
                <a:off x="539496" y="2586151"/>
                <a:ext cx="11109960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11.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若定义在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，则不等式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的解集为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B_6_BD.188_1#f52fa29c7?vaa=1&amp;vcp=1&amp;vop=1&amp;pid=db75b2090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86151"/>
                <a:ext cx="11109960" cy="525844"/>
              </a:xfrm>
              <a:prstGeom prst="rect">
                <a:avLst/>
              </a:prstGeom>
              <a:blipFill>
                <a:blip r:embed="rId3"/>
                <a:stretch>
                  <a:fillRect l="-1317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190_1#f52fa29c7.blank?vaa=1&amp;vcp=1&amp;vop=1&amp;pid=db75b2090&amp;color=36,64,97&amp;vpa=30&amp;vtp=1&amp;bbb=1"/>
              <p:cNvSpPr/>
              <p:nvPr/>
            </p:nvSpPr>
            <p:spPr>
              <a:xfrm>
                <a:off x="10257537" y="2733217"/>
                <a:ext cx="1125538" cy="2603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2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190_1#f52fa29c7.blank?vaa=1&amp;vcp=1&amp;vop=1&amp;pid=db75b2090&amp;color=36,64,97&amp;vpa=3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57537" y="2733217"/>
                <a:ext cx="1125538" cy="260350"/>
              </a:xfrm>
              <a:prstGeom prst="rect">
                <a:avLst/>
              </a:prstGeom>
              <a:blipFill>
                <a:blip r:embed="rId4"/>
                <a:stretch>
                  <a:fillRect l="-4348" t="-4651" r="-5435" b="-395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189_1#f52fa29c7?vaa=1&amp;vcp=1&amp;vop=1&amp;pid=db75b2090&amp;color=36,64,97&amp;vtp=1&amp;bbb=1&amp;hb=1"/>
              <p:cNvSpPr/>
              <p:nvPr/>
            </p:nvSpPr>
            <p:spPr>
              <a:xfrm>
                <a:off x="539496" y="3116821"/>
                <a:ext cx="11109960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(2)+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.由不等式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，即不等式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的解集为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B_6_AS.189_1#f52fa29c7?vaa=1&amp;vcp=1&amp;vop=1&amp;pid=db75b2090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16821"/>
                <a:ext cx="11109960" cy="1192340"/>
              </a:xfrm>
              <a:prstGeom prst="rect">
                <a:avLst/>
              </a:prstGeom>
              <a:blipFill>
                <a:blip r:embed="rId5"/>
                <a:stretch>
                  <a:fillRect l="-1317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2&amp;si=7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e4db88927?vcp=1&amp;pid=e59d63d67&amp;color=0,55,96&amp;vtp=1&amp;bt=1&amp;bbb=1"/>
          <p:cNvSpPr/>
          <p:nvPr/>
        </p:nvSpPr>
        <p:spPr>
          <a:xfrm>
            <a:off x="539496" y="828000"/>
            <a:ext cx="11109960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C组</a:t>
            </a:r>
            <a:r>
              <a:rPr lang="en-US" altLang="zh-CN" sz="24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新素养</a:t>
            </a:r>
            <a:r>
              <a:rPr lang="en-US" altLang="zh-CN" sz="24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新题型</a:t>
            </a:r>
            <a:endParaRPr lang="en-US" altLang="zh-CN" sz="2400" dirty="0">
              <a:solidFill>
                <a:srgbClr val="0037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6_BD.192_1#00f9b507c?vaa=1&amp;vcp=1&amp;vop=1&amp;pid=e4db88927&amp;color=36,64,97&amp;vtp=1&amp;bbb=1&amp;hb=1"/>
              <p:cNvSpPr/>
              <p:nvPr/>
            </p:nvSpPr>
            <p:spPr>
              <a:xfrm>
                <a:off x="539496" y="1354843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12.（多选）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[河北保定部分学校2025高二月考]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的导函数为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，已知函数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的图象如图所示，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的图象可能是(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3" name="QC_6_BD.192_1#00f9b507c?vaa=1&amp;vcp=1&amp;vop=1&amp;pid=e4db88927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54843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r="-142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194_1#00f9b507c.bracket?vaa=1&amp;vcp=1&amp;vop=1&amp;pid=e4db88927&amp;color=36,64,97&amp;vpa=31&amp;vtp=1&amp;bbb=1"/>
          <p:cNvSpPr/>
          <p:nvPr/>
        </p:nvSpPr>
        <p:spPr>
          <a:xfrm>
            <a:off x="2778760" y="1856573"/>
            <a:ext cx="53816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pic>
        <p:nvPicPr>
          <p:cNvPr id="5" name="QC_6_BD.192_2#00f9b507c?htil=6&amp;vaa=1&amp;vcp=1&amp;vop=1&amp;pid=e4db88927&amp;color=36,64,97&amp;tib=255,255,255&amp;vtp=1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51922" y="2264751"/>
            <a:ext cx="1408176" cy="119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6_BD.192_3#00f9b507c.choices?htil=6&amp;vaa=1&amp;vcp=1&amp;vop=1&amp;pid=e4db88927&amp;color=36,64,97&amp;vtp=1&amp;bbb=1&amp;hs=1"/>
          <p:cNvSpPr/>
          <p:nvPr/>
        </p:nvSpPr>
        <p:spPr>
          <a:xfrm>
            <a:off x="539496" y="2264751"/>
            <a:ext cx="9573768" cy="12198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10900"/>
              </a:lnSpc>
              <a:tabLst>
                <a:tab pos="2491867" algn="l"/>
                <a:tab pos="4894834" algn="l"/>
                <a:tab pos="7297801" algn="l"/>
              </a:tabLst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6100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</a:t>
            </a:r>
            <a:r>
              <a:rPr lang="en-US" altLang="zh-CN" sz="6100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</a:t>
            </a:r>
            <a:r>
              <a:rPr lang="en-US" altLang="zh-CN" sz="6100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D.</a:t>
            </a:r>
            <a:r>
              <a:rPr lang="en-US" altLang="zh-CN" sz="6100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7" name="QC_6_BD.192_3#00f9b507c.choice_image?htil=6&amp;vaa=1&amp;vcp=1&amp;vop=1&amp;pid=e4db88927&amp;color=36,64,97&amp;tib=255,255,255&amp;iip=17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1209" y="2266910"/>
            <a:ext cx="1161288" cy="1225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C_6_BD.192_3#00f9b507c.choice_image?htil=6&amp;vaa=1&amp;vcp=1&amp;vop=1&amp;pid=e4db88927&amp;color=36,64,97&amp;tib=255,255,255&amp;iip=18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59106" y="2394926"/>
            <a:ext cx="1106424" cy="109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C_6_BD.192_3#00f9b507c.choice_image?htil=6&amp;vaa=1&amp;vcp=1&amp;vop=1&amp;pid=e4db88927&amp;color=36,64,97&amp;tib=255,255,255&amp;iip=19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61946" y="2394926"/>
            <a:ext cx="1106424" cy="109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0" name="QC_6_BD.192_3#00f9b507c.choice_image?htil=6&amp;vaa=1&amp;vcp=1&amp;vop=1&amp;pid=e4db88927&amp;color=36,64,97&amp;tib=255,255,255&amp;iip=20&amp;vtp=1" descr="preencoded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79264" y="2321774"/>
            <a:ext cx="1161288" cy="1170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QC_6_AS.193_1#00f9b507c?vaa=1&amp;vcp=1&amp;vop=1&amp;pid=e4db88927&amp;color=36,64,97&amp;vtp=1&amp;bbb=1&amp;hs=1"/>
              <p:cNvSpPr/>
              <p:nvPr/>
            </p:nvSpPr>
            <p:spPr>
              <a:xfrm>
                <a:off x="539496" y="3484586"/>
                <a:ext cx="11109960" cy="1611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由图可知，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轴有三个交点，交点的横坐标分别为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,0,1，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∈(−∞,−1)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∈(−1,0)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∈(1,+∞)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上单调递减，在区间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上单调递增,故A，C正确,B，D错误．故选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11" name="QC_6_AS.193_1#00f9b507c?vaa=1&amp;vcp=1&amp;vop=1&amp;pid=e4db88927&amp;color=36,64,97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484586"/>
                <a:ext cx="11109960" cy="1611440"/>
              </a:xfrm>
              <a:prstGeom prst="rect">
                <a:avLst/>
              </a:prstGeom>
              <a:blipFill>
                <a:blip r:embed="rId9"/>
                <a:stretch>
                  <a:fillRect l="-1317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11" grpId="0" build="p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3&amp;si=7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196_1#05fc96f56?vaa=1&amp;vcp=1&amp;vop=1&amp;pid=e4db88927&amp;color=36,64,97&amp;vtp=1&amp;bt=1&amp;bbb=1"/>
              <p:cNvSpPr/>
              <p:nvPr/>
            </p:nvSpPr>
            <p:spPr>
              <a:xfrm>
                <a:off x="539496" y="997953"/>
                <a:ext cx="11109960" cy="303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13.（多选）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则下列说法正确的是(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6_BD.196_1#05fc96f56?vaa=1&amp;vcp=1&amp;vop=1&amp;pid=e4db88927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997953"/>
                <a:ext cx="11109960" cy="303530"/>
              </a:xfrm>
              <a:prstGeom prst="rect">
                <a:avLst/>
              </a:prstGeom>
              <a:blipFill>
                <a:blip r:embed="rId3"/>
                <a:stretch>
                  <a:fillRect l="-1317" t="-16327" b="-4898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98_1#05fc96f56.bracket?vaa=1&amp;vcp=1&amp;vop=1&amp;pid=e4db88927&amp;color=36,64,97&amp;vpa=32&amp;vtp=1&amp;bbb=1"/>
          <p:cNvSpPr/>
          <p:nvPr/>
        </p:nvSpPr>
        <p:spPr>
          <a:xfrm>
            <a:off x="7474776" y="1029893"/>
            <a:ext cx="708025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BCD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196_2#05fc96f56.choices?vaa=1&amp;vcp=1&amp;vop=1&amp;pid=e4db88927&amp;color=36,64,97&amp;vtp=1&amp;bbb=1"/>
              <p:cNvSpPr/>
              <p:nvPr/>
            </p:nvSpPr>
            <p:spPr>
              <a:xfrm>
                <a:off x="539496" y="1307007"/>
                <a:ext cx="11109960" cy="63246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2700"/>
                  </a:lnSpc>
                  <a:tabLst>
                    <a:tab pos="566293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的值域为</a:t>
                </a:r>
                <a14:m>
                  <m:oMath xmlns:m="http://schemas.openxmlformats.org/officeDocument/2006/math">
                    <m:r>
                      <a:rPr lang="en-US" altLang="zh-CN" sz="1800" b="1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是偶函数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  <a:p>
                <a:pPr latinLnBrk="1">
                  <a:lnSpc>
                    <a:spcPts val="2500"/>
                  </a:lnSpc>
                  <a:tabLst>
                    <a:tab pos="5662930" algn="l"/>
                  </a:tabLst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的图象关于直线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对称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(−2)&gt;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196_2#05fc96f56.choices?vaa=1&amp;vcp=1&amp;vop=1&amp;pid=e4db88927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07007"/>
                <a:ext cx="11109960" cy="632460"/>
              </a:xfrm>
              <a:prstGeom prst="rect">
                <a:avLst/>
              </a:prstGeom>
              <a:blipFill>
                <a:blip r:embed="rId4"/>
                <a:stretch>
                  <a:fillRect l="-1317" t="-6731" b="-2307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197_1#05fc96f56?vaa=1&amp;vcp=1&amp;vop=1&amp;pid=e4db88927&amp;color=36,64,97&amp;vtp=1&amp;bbb=1&amp;hb=1"/>
              <p:cNvSpPr/>
              <p:nvPr/>
            </p:nvSpPr>
            <p:spPr>
              <a:xfrm>
                <a:off x="539496" y="1950071"/>
                <a:ext cx="11109960" cy="40784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，因为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，当且仅当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时等号成立，所以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值域为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，A错误；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2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的定义域是</a:t>
                </a:r>
                <a14:m>
                  <m:oMath xmlns:m="http://schemas.openxmlformats.org/officeDocument/2006/math"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是偶函数,B正确；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2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的图象可看成由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的图象向左平移一个单位长度得到，又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的图象关于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轴对称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2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的图象关于直线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对称，C正确；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单调递增且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上为增函数，所以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上单调递增,因为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4&gt;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(2)&gt;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是偶函数，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(2)&gt;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，D正确.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BCD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197_1#05fc96f56?vaa=1&amp;vcp=1&amp;vop=1&amp;pid=e4db88927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50071"/>
                <a:ext cx="11109960" cy="4078415"/>
              </a:xfrm>
              <a:prstGeom prst="rect">
                <a:avLst/>
              </a:prstGeom>
              <a:blipFill>
                <a:blip r:embed="rId5"/>
                <a:stretch>
                  <a:fillRect l="-1317" t="-1046" r="-220" b="-328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4&amp;si=7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200_1#6f0faab8f?vaa=1&amp;vcp=1&amp;vop=1&amp;pid=e4db88927&amp;color=36,64,97&amp;vtp=1&amp;bt=1&amp;bbb=1&amp;hb=1"/>
              <p:cNvSpPr/>
              <p:nvPr/>
            </p:nvSpPr>
            <p:spPr>
              <a:xfrm>
                <a:off x="539496" y="2547416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14.（多选）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已知三次函数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的导函数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的图象如图所示，且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6_BD.200_1#6f0faab8f?vaa=1&amp;vcp=1&amp;vop=1&amp;pid=e4db88927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47416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C_6_BD.200_2#6f0faab8f?htil=7&amp;vaa=1&amp;vcp=1&amp;vop=1&amp;pid=e4db88927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26403" y="3451021"/>
            <a:ext cx="1883664" cy="1069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200_3#6f0faab8f.choices?htil=7&amp;vaa=1&amp;vcp=1&amp;vop=1&amp;pid=e4db88927&amp;color=36,64,97&amp;vtp=1&amp;bbb=1"/>
              <p:cNvSpPr/>
              <p:nvPr/>
            </p:nvSpPr>
            <p:spPr>
              <a:xfrm>
                <a:off x="539496" y="3324021"/>
                <a:ext cx="9098280" cy="774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465709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)&lt;1&lt;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  <a:tabLst>
                    <a:tab pos="4657090" algn="l"/>
                  </a:tabLst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𝑘𝑡𝑎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6_BD.200_3#6f0faab8f.choices?htil=7&amp;vaa=1&amp;vcp=1&amp;vop=1&amp;pid=e4db88927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24021"/>
                <a:ext cx="9098280" cy="774700"/>
              </a:xfrm>
              <a:prstGeom prst="rect">
                <a:avLst/>
              </a:prstGeom>
              <a:blipFill>
                <a:blip r:embed="rId5"/>
                <a:stretch>
                  <a:fillRect l="-1609" b="-196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5&amp;si=7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6_AS.202_1#6f0faab8f?htil=8&amp;vaa=1&amp;vcp=1&amp;vop=1&amp;pid=e4db88927&amp;color=36,64,97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06144" y="1123967"/>
            <a:ext cx="1453896" cy="2167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6_AS.202_2#6f0faab8f?htil=8&amp;vaa=1&amp;vcp=1&amp;vop=1&amp;pid=e4db88927&amp;color=36,64,97&amp;vtp=1&amp;bt=1&amp;bbb=1&amp;hb=1&amp;hs=1"/>
              <p:cNvSpPr/>
              <p:nvPr/>
            </p:nvSpPr>
            <p:spPr>
              <a:xfrm>
                <a:off x="539496" y="1059960"/>
                <a:ext cx="9518904" cy="24496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根据导函数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的图象，可知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其大致图象如下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，则A正确；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又可得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)&lt;1&lt;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，所以B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正确；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C_6_AS.202_2#6f0faab8f?htil=8&amp;vaa=1&amp;vcp=1&amp;vop=1&amp;pid=e4db88927&amp;color=36,64,97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059960"/>
                <a:ext cx="9518904" cy="2449640"/>
              </a:xfrm>
              <a:prstGeom prst="rect">
                <a:avLst/>
              </a:prstGeom>
              <a:blipFill>
                <a:blip r:embed="rId4"/>
                <a:stretch>
                  <a:fillRect l="-1537" b="-54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203_1#6f0faab8f?vaa=1&amp;vcp=1&amp;vop=1&amp;pid=e4db88927&amp;color=36,64,97&amp;vtp=1&amp;bbb=1"/>
          <p:cNvSpPr/>
          <p:nvPr/>
        </p:nvSpPr>
        <p:spPr>
          <a:xfrm>
            <a:off x="539496" y="5504135"/>
            <a:ext cx="11109960" cy="4083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1800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ABC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202_2#6f0faab8f?htil=8&amp;vaa=1&amp;vcp=1&amp;vop=1&amp;pid=e4db88927&amp;color=36,64,97&amp;vtp=1&amp;bt=1&amp;bbb=1&amp;hb=1&amp;hs=1">
                <a:extLst>
                  <a:ext uri="{FF2B5EF4-FFF2-40B4-BE49-F238E27FC236}">
                    <a16:creationId xmlns:a16="http://schemas.microsoft.com/office/drawing/2014/main" id="{C88B1E0B-047B-479C-DB99-C1D9C505A896}"/>
                  </a:ext>
                </a:extLst>
              </p:cNvPr>
              <p:cNvSpPr/>
              <p:nvPr/>
            </p:nvSpPr>
            <p:spPr>
              <a:xfrm>
                <a:off x="539995" y="3484835"/>
                <a:ext cx="11112011" cy="20305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由导函数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的图象，结合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，故C正确；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𝑎𝑏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𝑘𝑡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𝑘𝑡𝑎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导函数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𝑘𝑡𝑎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，所以D错误.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ABC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C_6_AS.202_2#6f0faab8f?htil=8&amp;vaa=1&amp;vcp=1&amp;vop=1&amp;pid=e4db88927&amp;color=36,64,97&amp;vtp=1&amp;bt=1&amp;bbb=1&amp;hb=1&amp;hs=1">
                <a:extLst>
                  <a:ext uri="{FF2B5EF4-FFF2-40B4-BE49-F238E27FC236}">
                    <a16:creationId xmlns:a16="http://schemas.microsoft.com/office/drawing/2014/main" id="{C88B1E0B-047B-479C-DB99-C1D9C505A89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995" y="3484835"/>
                <a:ext cx="11112011" cy="2030540"/>
              </a:xfrm>
              <a:prstGeom prst="rect">
                <a:avLst/>
              </a:prstGeom>
              <a:blipFill>
                <a:blip r:embed="rId5"/>
                <a:stretch>
                  <a:fillRect l="-1317" b="-66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6&amp;si=7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204_1#d792b3e97?vaa=1&amp;vcp=1&amp;vop=1&amp;pid=e4db88927&amp;color=36,64,97&amp;vtp=1&amp;bt=1&amp;bbb=1"/>
              <p:cNvSpPr/>
              <p:nvPr/>
            </p:nvSpPr>
            <p:spPr>
              <a:xfrm>
                <a:off x="539496" y="2362885"/>
                <a:ext cx="11109960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15.（多选）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则以下结论正确的有(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C_6_BD.204_1#d792b3e97?vaa=1&amp;vcp=1&amp;vop=1&amp;pid=e4db88927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62885"/>
                <a:ext cx="11109960" cy="525971"/>
              </a:xfrm>
              <a:prstGeom prst="rect">
                <a:avLst/>
              </a:prstGeom>
              <a:blipFill>
                <a:blip r:embed="rId3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204_2#d792b3e97.choices?vaa=1&amp;vcp=1&amp;vop=1&amp;pid=e4db88927&amp;color=36,64,97&amp;vtp=1&amp;bbb=1"/>
              <p:cNvSpPr/>
              <p:nvPr/>
            </p:nvSpPr>
            <p:spPr>
              <a:xfrm>
                <a:off x="539496" y="2896476"/>
                <a:ext cx="11109960" cy="167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∀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有零点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∃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的解集为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204_2#d792b3e97.choices?vaa=1&amp;vcp=1&amp;vop=1&amp;pid=e4db88927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96476"/>
                <a:ext cx="11109960" cy="1676400"/>
              </a:xfrm>
              <a:prstGeom prst="rect">
                <a:avLst/>
              </a:prstGeom>
              <a:blipFill>
                <a:blip r:embed="rId4"/>
                <a:stretch>
                  <a:fillRect l="-1317" b="-5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7&amp;si=7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6_AS.206_1#d792b3e97?htil=9&amp;vaa=1&amp;vcp=1&amp;vop=1&amp;pid=e4db88927&amp;color=36,64,97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45008" y="1244460"/>
            <a:ext cx="2560320" cy="2423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6_AS.206_2#d792b3e97?htil=9&amp;vaa=1&amp;vcp=1&amp;vop=1&amp;pid=e4db88927&amp;color=36,64,97&amp;vtp=1&amp;bt=1&amp;bbb=1&amp;hb=1&amp;hs=1"/>
              <p:cNvSpPr/>
              <p:nvPr/>
            </p:nvSpPr>
            <p:spPr>
              <a:xfrm>
                <a:off x="539496" y="1107300"/>
                <a:ext cx="8421624" cy="28627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对于A，当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.如图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，函数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的图象明显有交点，即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有零点，故A选项正确.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B，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上单调递减，故B选项错误.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对于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C，当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,令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C_6_AS.206_2#d792b3e97?htil=9&amp;vaa=1&amp;vcp=1&amp;vop=1&amp;pid=e4db88927&amp;color=36,64,97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107300"/>
                <a:ext cx="8421624" cy="2862771"/>
              </a:xfrm>
              <a:prstGeom prst="rect">
                <a:avLst/>
              </a:prstGeom>
              <a:blipFill>
                <a:blip r:embed="rId4"/>
                <a:stretch>
                  <a:fillRect l="-1738" r="-1665" b="-29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207_1#d792b3e97?vaa=1&amp;vcp=1&amp;vop=1&amp;pid=e4db88927&amp;color=36,64,97&amp;vtp=1&amp;bbb=1"/>
          <p:cNvSpPr/>
          <p:nvPr/>
        </p:nvSpPr>
        <p:spPr>
          <a:xfrm>
            <a:off x="539496" y="5240452"/>
            <a:ext cx="11109960" cy="4083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1800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ACD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206_2#d792b3e97?htil=9&amp;vaa=1&amp;vcp=1&amp;vop=1&amp;pid=e4db88927&amp;color=36,64,97&amp;vtp=1&amp;bt=1&amp;bbb=1&amp;hb=1&amp;hs=1">
                <a:extLst>
                  <a:ext uri="{FF2B5EF4-FFF2-40B4-BE49-F238E27FC236}">
                    <a16:creationId xmlns:a16="http://schemas.microsoft.com/office/drawing/2014/main" id="{FC900127-4198-E1F4-AB49-675CD5135159}"/>
                  </a:ext>
                </a:extLst>
              </p:cNvPr>
              <p:cNvSpPr/>
              <p:nvPr/>
            </p:nvSpPr>
            <p:spPr>
              <a:xfrm>
                <a:off x="539995" y="3974643"/>
                <a:ext cx="11112011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单调递减，当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单调递增，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C选项正确.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等价于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−1)&gt;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，等价于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−1&lt;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，又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−1&gt;0</m:t>
                    </m:r>
                  </m:oMath>
                </a14:m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，故D选项正确．故选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ACD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C_6_AS.206_2#d792b3e97?htil=9&amp;vaa=1&amp;vcp=1&amp;vop=1&amp;pid=e4db88927&amp;color=36,64,97&amp;vtp=1&amp;bt=1&amp;bbb=1&amp;hb=1&amp;hs=1">
                <a:extLst>
                  <a:ext uri="{FF2B5EF4-FFF2-40B4-BE49-F238E27FC236}">
                    <a16:creationId xmlns:a16="http://schemas.microsoft.com/office/drawing/2014/main" id="{FC900127-4198-E1F4-AB49-675CD513515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995" y="3974643"/>
                <a:ext cx="11112011" cy="1257300"/>
              </a:xfrm>
              <a:prstGeom prst="rect">
                <a:avLst/>
              </a:prstGeom>
              <a:blipFill>
                <a:blip r:embed="rId5"/>
                <a:stretch>
                  <a:fillRect l="-1317" b="-679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6a0077922?vcp=1&amp;pid=27f773610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已知函数单调性求参数的值或取值范围问题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▶难点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BD.12_1#54854a6f1?vcp=1&amp;vop=1&amp;pid=6a0077922&amp;color=36,64,97&amp;vtp=1&amp;bbb=1"/>
              <p:cNvSpPr/>
              <p:nvPr/>
            </p:nvSpPr>
            <p:spPr>
              <a:xfrm>
                <a:off x="539496" y="132419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为常数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[1,+∞)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上单调递增，求实数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BD.12_1#54854a6f1?vcp=1&amp;vop=1&amp;pid=6a007792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24192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EX.13_1#54854a6f1?vcp=1&amp;vop=1&amp;pid=6a0077922&amp;color=36,64,97&amp;vtp=1&amp;bbb=1&amp;hb=1"/>
              <p:cNvSpPr/>
              <p:nvPr/>
            </p:nvSpPr>
            <p:spPr>
              <a:xfrm>
                <a:off x="539496" y="1688171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【思路分析】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[1,+∞)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[1,+∞)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上的导数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，由此表示出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利用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的取值范围来确定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6_EX.13_1#54854a6f1?vcp=1&amp;vop=1&amp;pid=6a0077922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88171"/>
                <a:ext cx="11109960" cy="773240"/>
              </a:xfrm>
              <a:prstGeom prst="rect">
                <a:avLst/>
              </a:prstGeom>
              <a:blipFill>
                <a:blip r:embed="rId4"/>
                <a:stretch>
                  <a:fillRect l="-1317" r="-1043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AN.14_1#54854a6f1?vcp=1&amp;vop=1&amp;pid=6a0077922&amp;color=36,64,97&amp;vtp=1&amp;bbb=1&amp;hb=1"/>
              <p:cNvSpPr/>
              <p:nvPr/>
            </p:nvSpPr>
            <p:spPr>
              <a:xfrm>
                <a:off x="539496" y="2469856"/>
                <a:ext cx="11109960" cy="1738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【解】由题意知，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[1,+∞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上恒成立，即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≥−2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（提示:参变分离）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[1,+∞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恒成立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[1,+∞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上的最大值为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≥−4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经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检验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=−4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+2)(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∈[1,+∞)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,当且仅当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取值范围是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[−4,+∞</m:t>
                    </m:r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O_6_AN.14_1#54854a6f1?vcp=1&amp;vop=1&amp;pid=6a0077922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69856"/>
                <a:ext cx="11109960" cy="1738440"/>
              </a:xfrm>
              <a:prstGeom prst="rect">
                <a:avLst/>
              </a:prstGeom>
              <a:blipFill>
                <a:blip r:embed="rId5"/>
                <a:stretch>
                  <a:fillRect l="-1317" r="-768" b="-84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6_EX.15_1#54854a6f1?vcp=1&amp;vop=1&amp;pid=6a0077922&amp;color=36,64,97&amp;vtp=1&amp;bbb=1&amp;hb=1"/>
              <p:cNvSpPr/>
              <p:nvPr/>
            </p:nvSpPr>
            <p:spPr>
              <a:xfrm>
                <a:off x="539496" y="4197056"/>
                <a:ext cx="11109960" cy="1611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是增函数（减函数）求参数的取值范围时，应令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恒成立，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解出参数的取值范围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（一般可用不等式恒成立来求解），然后检验参数取等时能否使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恒等于0.若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恒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等于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0，则参数的这个值应舍去；若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不恒为0，则取等时的这个参数值就可取，则由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恒成立解出的参数的取值范围即可确定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6" name="QO_6_EX.15_1#54854a6f1?vcp=1&amp;vop=1&amp;pid=6a0077922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197056"/>
                <a:ext cx="11109960" cy="1611440"/>
              </a:xfrm>
              <a:prstGeom prst="rect">
                <a:avLst/>
              </a:prstGeom>
              <a:blipFill>
                <a:blip r:embed="rId6"/>
                <a:stretch>
                  <a:fillRect l="-1317" r="-3074" b="-86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f5cf75f1c?vcp=1&amp;pid=27f773610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要点3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证明不等式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▶难点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BD.16_1#6f16fdccc?vcp=1&amp;vop=1&amp;pid=f5cf75f1c&amp;color=36,64,97&amp;vtp=1&amp;bbb=1"/>
              <p:cNvSpPr/>
              <p:nvPr/>
            </p:nvSpPr>
            <p:spPr>
              <a:xfrm>
                <a:off x="539496" y="1272881"/>
                <a:ext cx="11109960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证明：对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∀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,恒有不等式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成立.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BD.16_1#6f16fdccc?vcp=1&amp;vop=1&amp;pid=f5cf75f1c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72881"/>
                <a:ext cx="11109960" cy="525971"/>
              </a:xfrm>
              <a:prstGeom prst="rect">
                <a:avLst/>
              </a:prstGeom>
              <a:blipFill>
                <a:blip r:embed="rId3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EX.17_1#6f16fdccc?vcp=1&amp;vop=1&amp;pid=f5cf75f1c&amp;color=36,64,97&amp;vtp=1&amp;bbb=1&amp;hb=1"/>
              <p:cNvSpPr/>
              <p:nvPr/>
            </p:nvSpPr>
            <p:spPr>
              <a:xfrm>
                <a:off x="539496" y="1809520"/>
                <a:ext cx="11109960" cy="938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【思路分析】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本题要证明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∈[0,+∞)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时恒成立，只需要构造函数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使得对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∀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恒成立且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[0,+∞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的任意子区间内都不恒等于0即可.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6_EX.17_1#6f16fdccc?vcp=1&amp;vop=1&amp;pid=f5cf75f1c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09520"/>
                <a:ext cx="11109960" cy="938340"/>
              </a:xfrm>
              <a:prstGeom prst="rect">
                <a:avLst/>
              </a:prstGeom>
              <a:blipFill>
                <a:blip r:embed="rId4"/>
                <a:stretch>
                  <a:fillRect l="-1317" r="-1372" b="-142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AN.18_1#6f16fdccc?vcp=1&amp;vop=1&amp;pid=f5cf75f1c&amp;color=36,64,97&amp;vtp=1&amp;bbb=1&amp;hb=1"/>
              <p:cNvSpPr/>
              <p:nvPr/>
            </p:nvSpPr>
            <p:spPr>
              <a:xfrm>
                <a:off x="539496" y="2748812"/>
                <a:ext cx="11109960" cy="1778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∈[0,+∞)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2(2+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)(2+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.显然对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∀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，恒有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仅在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处取等号.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[0,+∞)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，从而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2+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O_6_AN.18_1#6f16fdccc?vcp=1&amp;vop=1&amp;pid=f5cf75f1c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48812"/>
                <a:ext cx="11109960" cy="1778000"/>
              </a:xfrm>
              <a:prstGeom prst="rect">
                <a:avLst/>
              </a:prstGeom>
              <a:blipFill>
                <a:blip r:embed="rId5"/>
                <a:stretch>
                  <a:fillRect l="-1317" r="-329" b="-445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O_6_EX.19_1#6f16fdccc?vcp=1&amp;vop=1&amp;pid=f5cf75f1c&amp;color=36,64,97&amp;vtp=1&amp;bbb=1&amp;hb=1"/>
          <p:cNvSpPr/>
          <p:nvPr/>
        </p:nvSpPr>
        <p:spPr>
          <a:xfrm>
            <a:off x="539496" y="4538686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【关键点拨】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当要证明的不等式比较直观时，我们可以直接构造函数，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然后用导数证明该函数的单调性，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最后再用函数单调性达到证明不等式的目的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.有时对要证明的式子进行适当的变形会起到事半功倍的效果.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14827</Words>
  <Application>Microsoft Office PowerPoint</Application>
  <PresentationFormat>宽屏</PresentationFormat>
  <Paragraphs>705</Paragraphs>
  <Slides>77</Slides>
  <Notes>77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77</vt:i4>
      </vt:variant>
    </vt:vector>
  </HeadingPairs>
  <TitlesOfParts>
    <vt:vector size="88" baseType="lpstr">
      <vt:lpstr>Arial (正文)</vt:lpstr>
      <vt:lpstr>等线</vt:lpstr>
      <vt:lpstr>仿宋</vt:lpstr>
      <vt:lpstr>SimSun</vt:lpstr>
      <vt:lpstr>微软雅黑</vt:lpstr>
      <vt:lpstr>印品黑体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MicroSoft</cp:lastModifiedBy>
  <cp:revision>4</cp:revision>
  <dcterms:created xsi:type="dcterms:W3CDTF">2025-10-21T12:18:06Z</dcterms:created>
  <dcterms:modified xsi:type="dcterms:W3CDTF">2025-10-21T13:17:01Z</dcterms:modified>
  <cp:category/>
  <cp:contentStatus/>
</cp:coreProperties>
</file>